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112" d="100"/>
          <a:sy n="112" d="100"/>
        </p:scale>
        <p:origin x="5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pieChart>
        <c:varyColors val="1"/>
        <c:ser>
          <c:idx val="0"/>
          <c:order val="0"/>
          <c:tx>
            <c:strRef>
              <c:f>Hoja1!$B$1</c:f>
              <c:strCache>
                <c:ptCount val="1"/>
                <c:pt idx="0">
                  <c:v>Muertes (millones)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2E0-4679-960F-7CDD0289882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2E0-4679-960F-7CDD02898822}"/>
              </c:ext>
            </c:extLst>
          </c:dPt>
          <c:cat>
            <c:strRef>
              <c:f>Hoja1!$A$2:$A$3</c:f>
              <c:strCache>
                <c:ptCount val="2"/>
                <c:pt idx="0">
                  <c:v>Cardiovasculares</c:v>
                </c:pt>
                <c:pt idx="1">
                  <c:v>Resto</c:v>
                </c:pt>
              </c:strCache>
            </c:strRef>
          </c:cat>
          <c:val>
            <c:numRef>
              <c:f>Hoja1!$B$2:$B$3</c:f>
              <c:numCache>
                <c:formatCode>General</c:formatCode>
                <c:ptCount val="2"/>
                <c:pt idx="0">
                  <c:v>17.7</c:v>
                </c:pt>
                <c:pt idx="1">
                  <c:v>39.299999999999997</c:v>
                </c:pt>
              </c:numCache>
            </c:numRef>
          </c:val>
          <c:extLst>
            <c:ext xmlns:c16="http://schemas.microsoft.com/office/drawing/2014/chart" uri="{C3380CC4-5D6E-409C-BE32-E72D297353CC}">
              <c16:uniqueId val="{00000000-17FB-40C6-92F5-6373B59EAC5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5/13/2023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65286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18944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3194272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80576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4201336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621051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163849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70342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709600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779992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5/13/2023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793492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5/13/2023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1981196510"/>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81"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oncepto genético abstracto">
            <a:extLst>
              <a:ext uri="{FF2B5EF4-FFF2-40B4-BE49-F238E27FC236}">
                <a16:creationId xmlns:a16="http://schemas.microsoft.com/office/drawing/2014/main" id="{DEA0FFE5-6FDF-8893-0A45-4BC7E811022B}"/>
              </a:ext>
            </a:extLst>
          </p:cNvPr>
          <p:cNvPicPr>
            <a:picLocks noChangeAspect="1"/>
          </p:cNvPicPr>
          <p:nvPr/>
        </p:nvPicPr>
        <p:blipFill rotWithShape="1">
          <a:blip r:embed="rId2">
            <a:alphaModFix amt="80000"/>
          </a:blip>
          <a:srcRect t="28738" b="21262"/>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11"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ítulo 1">
            <a:extLst>
              <a:ext uri="{FF2B5EF4-FFF2-40B4-BE49-F238E27FC236}">
                <a16:creationId xmlns:a16="http://schemas.microsoft.com/office/drawing/2014/main" id="{A9193CB8-7268-F859-ED78-F076456119D0}"/>
              </a:ext>
            </a:extLst>
          </p:cNvPr>
          <p:cNvSpPr>
            <a:spLocks noGrp="1"/>
          </p:cNvSpPr>
          <p:nvPr>
            <p:ph type="ctrTitle"/>
          </p:nvPr>
        </p:nvSpPr>
        <p:spPr>
          <a:xfrm>
            <a:off x="762000" y="933451"/>
            <a:ext cx="5334000" cy="2576512"/>
          </a:xfrm>
        </p:spPr>
        <p:txBody>
          <a:bodyPr>
            <a:noAutofit/>
          </a:bodyPr>
          <a:lstStyle/>
          <a:p>
            <a:pPr algn="l"/>
            <a:r>
              <a:rPr lang="es-ES" sz="4800" dirty="0">
                <a:solidFill>
                  <a:srgbClr val="FFFFFF"/>
                </a:solidFill>
              </a:rPr>
              <a:t>¿Podemos predecir pacientes con ataques cardíacos?</a:t>
            </a:r>
          </a:p>
        </p:txBody>
      </p:sp>
      <p:sp>
        <p:nvSpPr>
          <p:cNvPr id="3" name="Subtítulo 2">
            <a:extLst>
              <a:ext uri="{FF2B5EF4-FFF2-40B4-BE49-F238E27FC236}">
                <a16:creationId xmlns:a16="http://schemas.microsoft.com/office/drawing/2014/main" id="{33ECF3BB-15C0-FD97-456E-CAE68717788D}"/>
              </a:ext>
            </a:extLst>
          </p:cNvPr>
          <p:cNvSpPr>
            <a:spLocks noGrp="1"/>
          </p:cNvSpPr>
          <p:nvPr>
            <p:ph type="subTitle" idx="1"/>
          </p:nvPr>
        </p:nvSpPr>
        <p:spPr>
          <a:xfrm>
            <a:off x="762000" y="3809999"/>
            <a:ext cx="8382000" cy="1338471"/>
          </a:xfrm>
        </p:spPr>
        <p:txBody>
          <a:bodyPr>
            <a:normAutofit/>
          </a:bodyPr>
          <a:lstStyle/>
          <a:p>
            <a:pPr algn="l"/>
            <a:r>
              <a:rPr lang="es-ES" dirty="0">
                <a:solidFill>
                  <a:srgbClr val="FFFFFF"/>
                </a:solidFill>
              </a:rPr>
              <a:t>Proyecto Final Data </a:t>
            </a:r>
            <a:r>
              <a:rPr lang="es-ES" dirty="0" err="1">
                <a:solidFill>
                  <a:srgbClr val="FFFFFF"/>
                </a:solidFill>
              </a:rPr>
              <a:t>Science</a:t>
            </a:r>
            <a:endParaRPr lang="es-ES" dirty="0">
              <a:solidFill>
                <a:srgbClr val="FFFFFF"/>
              </a:solidFill>
            </a:endParaRPr>
          </a:p>
          <a:p>
            <a:pPr algn="l"/>
            <a:r>
              <a:rPr lang="es-ES" dirty="0">
                <a:solidFill>
                  <a:srgbClr val="FFFFFF"/>
                </a:solidFill>
              </a:rPr>
              <a:t>Pablo Pan Veira</a:t>
            </a:r>
          </a:p>
        </p:txBody>
      </p:sp>
    </p:spTree>
    <p:extLst>
      <p:ext uri="{BB962C8B-B14F-4D97-AF65-F5344CB8AC3E}">
        <p14:creationId xmlns:p14="http://schemas.microsoft.com/office/powerpoint/2010/main" val="24974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47E686-5623-10C2-3525-6D28199696DD}"/>
              </a:ext>
            </a:extLst>
          </p:cNvPr>
          <p:cNvSpPr>
            <a:spLocks noGrp="1"/>
          </p:cNvSpPr>
          <p:nvPr>
            <p:ph type="title"/>
          </p:nvPr>
        </p:nvSpPr>
        <p:spPr>
          <a:xfrm>
            <a:off x="1191370" y="809918"/>
            <a:ext cx="9538915" cy="1010931"/>
          </a:xfrm>
        </p:spPr>
        <p:txBody>
          <a:bodyPr vert="horz" lIns="91440" tIns="45720" rIns="91440" bIns="45720" rtlCol="0" anchor="ctr" anchorCtr="0">
            <a:normAutofit/>
          </a:bodyPr>
          <a:lstStyle/>
          <a:p>
            <a:pPr algn="ctr"/>
            <a:r>
              <a:rPr lang="en-US" kern="1200" dirty="0" err="1">
                <a:solidFill>
                  <a:schemeClr val="tx1"/>
                </a:solidFill>
                <a:latin typeface="+mj-lt"/>
                <a:ea typeface="+mj-ea"/>
                <a:cs typeface="+mj-cs"/>
              </a:rPr>
              <a:t>Análisis</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Exploratorio</a:t>
            </a:r>
            <a:r>
              <a:rPr lang="en-US" kern="1200" dirty="0">
                <a:solidFill>
                  <a:schemeClr val="tx1"/>
                </a:solidFill>
                <a:latin typeface="+mj-lt"/>
                <a:ea typeface="+mj-ea"/>
                <a:cs typeface="+mj-cs"/>
              </a:rPr>
              <a:t> de </a:t>
            </a:r>
            <a:r>
              <a:rPr lang="en-US" kern="1200" dirty="0" err="1">
                <a:solidFill>
                  <a:schemeClr val="tx1"/>
                </a:solidFill>
                <a:latin typeface="+mj-lt"/>
                <a:ea typeface="+mj-ea"/>
                <a:cs typeface="+mj-cs"/>
              </a:rPr>
              <a:t>Datos</a:t>
            </a:r>
            <a:r>
              <a:rPr lang="en-US" kern="1200" dirty="0">
                <a:solidFill>
                  <a:schemeClr val="tx1"/>
                </a:solidFill>
                <a:latin typeface="+mj-lt"/>
                <a:ea typeface="+mj-ea"/>
                <a:cs typeface="+mj-cs"/>
              </a:rPr>
              <a:t> (EDA)</a:t>
            </a:r>
          </a:p>
        </p:txBody>
      </p:sp>
      <p:sp>
        <p:nvSpPr>
          <p:cNvPr id="3" name="Marcador de contenido 2">
            <a:extLst>
              <a:ext uri="{FF2B5EF4-FFF2-40B4-BE49-F238E27FC236}">
                <a16:creationId xmlns:a16="http://schemas.microsoft.com/office/drawing/2014/main" id="{12A86E72-4D86-37F6-B7D2-FB71F7C70E58}"/>
              </a:ext>
            </a:extLst>
          </p:cNvPr>
          <p:cNvSpPr>
            <a:spLocks noGrp="1"/>
          </p:cNvSpPr>
          <p:nvPr>
            <p:ph sz="half" idx="1"/>
          </p:nvPr>
        </p:nvSpPr>
        <p:spPr>
          <a:xfrm>
            <a:off x="4387796" y="2942386"/>
            <a:ext cx="3229554" cy="3153614"/>
          </a:xfrm>
        </p:spPr>
        <p:txBody>
          <a:bodyPr vert="horz" lIns="91440" tIns="45720" rIns="91440" bIns="45720" rtlCol="0">
            <a:normAutofit/>
          </a:bodyPr>
          <a:lstStyle/>
          <a:p>
            <a:r>
              <a:rPr lang="en-US" sz="2200" dirty="0"/>
              <a:t>¿</a:t>
            </a:r>
            <a:r>
              <a:rPr lang="en-US" sz="2200" dirty="0" err="1"/>
              <a:t>Qué</a:t>
            </a:r>
            <a:r>
              <a:rPr lang="en-US" sz="2200" dirty="0"/>
              <a:t> masa corporal </a:t>
            </a:r>
            <a:r>
              <a:rPr lang="en-US" sz="2200" dirty="0" err="1"/>
              <a:t>tienen</a:t>
            </a:r>
            <a:r>
              <a:rPr lang="en-US" sz="2200" dirty="0"/>
              <a:t> </a:t>
            </a:r>
            <a:r>
              <a:rPr lang="en-US" sz="2200" dirty="0" err="1"/>
              <a:t>los</a:t>
            </a:r>
            <a:r>
              <a:rPr lang="en-US" sz="2200" dirty="0"/>
              <a:t> </a:t>
            </a:r>
            <a:r>
              <a:rPr lang="en-US" sz="2200" dirty="0" err="1"/>
              <a:t>pacientes</a:t>
            </a:r>
            <a:r>
              <a:rPr lang="en-US" sz="2200" dirty="0"/>
              <a:t>?</a:t>
            </a:r>
          </a:p>
          <a:p>
            <a:r>
              <a:rPr lang="en-US" sz="2200" dirty="0"/>
              <a:t>¿Hay </a:t>
            </a:r>
            <a:r>
              <a:rPr lang="en-US" sz="2200" dirty="0" err="1"/>
              <a:t>alguna</a:t>
            </a:r>
            <a:r>
              <a:rPr lang="en-US" sz="2200" dirty="0"/>
              <a:t> </a:t>
            </a:r>
            <a:r>
              <a:rPr lang="en-US" sz="2200" dirty="0" err="1"/>
              <a:t>relación</a:t>
            </a:r>
            <a:r>
              <a:rPr lang="en-US" sz="2200" dirty="0"/>
              <a:t> entre la masa corporal, la </a:t>
            </a:r>
            <a:r>
              <a:rPr lang="en-US" sz="2200" dirty="0" err="1"/>
              <a:t>glucosa</a:t>
            </a:r>
            <a:r>
              <a:rPr lang="en-US" sz="2200" dirty="0"/>
              <a:t> y la </a:t>
            </a:r>
            <a:r>
              <a:rPr lang="en-US" sz="2200" dirty="0" err="1"/>
              <a:t>posibilidad</a:t>
            </a:r>
            <a:r>
              <a:rPr lang="en-US" sz="2200" dirty="0"/>
              <a:t> del </a:t>
            </a:r>
            <a:r>
              <a:rPr lang="en-US" sz="2200" dirty="0" err="1"/>
              <a:t>ataque</a:t>
            </a:r>
            <a:r>
              <a:rPr lang="en-US" sz="2200" dirty="0"/>
              <a:t> </a:t>
            </a:r>
            <a:r>
              <a:rPr lang="en-US" sz="2200" dirty="0" err="1"/>
              <a:t>cardíaco</a:t>
            </a:r>
            <a:r>
              <a:rPr lang="en-US" sz="2200" dirty="0"/>
              <a:t>?</a:t>
            </a:r>
          </a:p>
          <a:p>
            <a:endParaRPr lang="en-US" sz="2200" dirty="0"/>
          </a:p>
        </p:txBody>
      </p:sp>
      <p:grpSp>
        <p:nvGrpSpPr>
          <p:cNvPr id="19" name="Group 14">
            <a:extLst>
              <a:ext uri="{FF2B5EF4-FFF2-40B4-BE49-F238E27FC236}">
                <a16:creationId xmlns:a16="http://schemas.microsoft.com/office/drawing/2014/main" id="{6FA9ACCC-0126-48E3-BE37-405CBDAC13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18712"/>
            <a:ext cx="12192000" cy="1029386"/>
            <a:chOff x="0" y="3014035"/>
            <a:chExt cx="12192000" cy="1203824"/>
          </a:xfrm>
        </p:grpSpPr>
        <p:sp>
          <p:nvSpPr>
            <p:cNvPr id="20" name="Freeform: Shape 15">
              <a:extLst>
                <a:ext uri="{FF2B5EF4-FFF2-40B4-BE49-F238E27FC236}">
                  <a16:creationId xmlns:a16="http://schemas.microsoft.com/office/drawing/2014/main" id="{A2D09E29-DA9C-48B4-8529-45E27815C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6">
              <a:extLst>
                <a:ext uri="{FF2B5EF4-FFF2-40B4-BE49-F238E27FC236}">
                  <a16:creationId xmlns:a16="http://schemas.microsoft.com/office/drawing/2014/main" id="{6D777C00-D019-4D9B-B6A9-48984C81A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8" name="Imagen 7">
            <a:extLst>
              <a:ext uri="{FF2B5EF4-FFF2-40B4-BE49-F238E27FC236}">
                <a16:creationId xmlns:a16="http://schemas.microsoft.com/office/drawing/2014/main" id="{9E458A17-01E2-50D7-6E6A-50D27E6AB88B}"/>
              </a:ext>
            </a:extLst>
          </p:cNvPr>
          <p:cNvPicPr>
            <a:picLocks noChangeAspect="1"/>
          </p:cNvPicPr>
          <p:nvPr/>
        </p:nvPicPr>
        <p:blipFill>
          <a:blip r:embed="rId3"/>
          <a:stretch>
            <a:fillRect/>
          </a:stretch>
        </p:blipFill>
        <p:spPr>
          <a:xfrm>
            <a:off x="8368669" y="3272263"/>
            <a:ext cx="3512068" cy="2950137"/>
          </a:xfrm>
          <a:prstGeom prst="rect">
            <a:avLst/>
          </a:prstGeom>
        </p:spPr>
      </p:pic>
      <p:pic>
        <p:nvPicPr>
          <p:cNvPr id="6" name="Marcador de contenido 5">
            <a:extLst>
              <a:ext uri="{FF2B5EF4-FFF2-40B4-BE49-F238E27FC236}">
                <a16:creationId xmlns:a16="http://schemas.microsoft.com/office/drawing/2014/main" id="{195A9B8F-EF1C-F8FA-E25E-F6DAD5D227B6}"/>
              </a:ext>
            </a:extLst>
          </p:cNvPr>
          <p:cNvPicPr>
            <a:picLocks noGrp="1" noChangeAspect="1"/>
          </p:cNvPicPr>
          <p:nvPr>
            <p:ph sz="half" idx="2"/>
          </p:nvPr>
        </p:nvPicPr>
        <p:blipFill>
          <a:blip r:embed="rId4"/>
          <a:stretch>
            <a:fillRect/>
          </a:stretch>
        </p:blipFill>
        <p:spPr>
          <a:xfrm>
            <a:off x="312795" y="3288694"/>
            <a:ext cx="3599641" cy="2933706"/>
          </a:xfrm>
          <a:prstGeom prst="rect">
            <a:avLst/>
          </a:prstGeom>
        </p:spPr>
      </p:pic>
    </p:spTree>
    <p:extLst>
      <p:ext uri="{BB962C8B-B14F-4D97-AF65-F5344CB8AC3E}">
        <p14:creationId xmlns:p14="http://schemas.microsoft.com/office/powerpoint/2010/main" val="365901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47E686-5623-10C2-3525-6D28199696DD}"/>
              </a:ext>
            </a:extLst>
          </p:cNvPr>
          <p:cNvSpPr>
            <a:spLocks noGrp="1"/>
          </p:cNvSpPr>
          <p:nvPr>
            <p:ph type="title"/>
          </p:nvPr>
        </p:nvSpPr>
        <p:spPr>
          <a:xfrm>
            <a:off x="1191370" y="809918"/>
            <a:ext cx="9538915" cy="1010931"/>
          </a:xfrm>
        </p:spPr>
        <p:txBody>
          <a:bodyPr vert="horz" lIns="91440" tIns="45720" rIns="91440" bIns="45720" rtlCol="0" anchor="ctr" anchorCtr="0">
            <a:normAutofit/>
          </a:bodyPr>
          <a:lstStyle/>
          <a:p>
            <a:pPr algn="ctr"/>
            <a:r>
              <a:rPr lang="en-US" kern="1200" dirty="0" err="1">
                <a:solidFill>
                  <a:schemeClr val="tx1"/>
                </a:solidFill>
                <a:latin typeface="+mj-lt"/>
                <a:ea typeface="+mj-ea"/>
                <a:cs typeface="+mj-cs"/>
              </a:rPr>
              <a:t>Análisis</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Exploratorio</a:t>
            </a:r>
            <a:r>
              <a:rPr lang="en-US" kern="1200" dirty="0">
                <a:solidFill>
                  <a:schemeClr val="tx1"/>
                </a:solidFill>
                <a:latin typeface="+mj-lt"/>
                <a:ea typeface="+mj-ea"/>
                <a:cs typeface="+mj-cs"/>
              </a:rPr>
              <a:t> de </a:t>
            </a:r>
            <a:r>
              <a:rPr lang="en-US" kern="1200" dirty="0" err="1">
                <a:solidFill>
                  <a:schemeClr val="tx1"/>
                </a:solidFill>
                <a:latin typeface="+mj-lt"/>
                <a:ea typeface="+mj-ea"/>
                <a:cs typeface="+mj-cs"/>
              </a:rPr>
              <a:t>Datos</a:t>
            </a:r>
            <a:r>
              <a:rPr lang="en-US" kern="1200" dirty="0">
                <a:solidFill>
                  <a:schemeClr val="tx1"/>
                </a:solidFill>
                <a:latin typeface="+mj-lt"/>
                <a:ea typeface="+mj-ea"/>
                <a:cs typeface="+mj-cs"/>
              </a:rPr>
              <a:t> (EDA)</a:t>
            </a:r>
          </a:p>
        </p:txBody>
      </p:sp>
      <p:sp>
        <p:nvSpPr>
          <p:cNvPr id="3" name="Marcador de contenido 2">
            <a:extLst>
              <a:ext uri="{FF2B5EF4-FFF2-40B4-BE49-F238E27FC236}">
                <a16:creationId xmlns:a16="http://schemas.microsoft.com/office/drawing/2014/main" id="{12A86E72-4D86-37F6-B7D2-FB71F7C70E58}"/>
              </a:ext>
            </a:extLst>
          </p:cNvPr>
          <p:cNvSpPr>
            <a:spLocks noGrp="1"/>
          </p:cNvSpPr>
          <p:nvPr>
            <p:ph sz="half" idx="1"/>
          </p:nvPr>
        </p:nvSpPr>
        <p:spPr>
          <a:xfrm>
            <a:off x="4387796" y="2942386"/>
            <a:ext cx="3229554" cy="3153614"/>
          </a:xfrm>
        </p:spPr>
        <p:txBody>
          <a:bodyPr vert="horz" lIns="91440" tIns="45720" rIns="91440" bIns="45720" rtlCol="0">
            <a:normAutofit/>
          </a:bodyPr>
          <a:lstStyle/>
          <a:p>
            <a:r>
              <a:rPr lang="en-US" sz="2200" dirty="0"/>
              <a:t>¿</a:t>
            </a:r>
            <a:r>
              <a:rPr lang="en-US" sz="2200" dirty="0" err="1"/>
              <a:t>Qué</a:t>
            </a:r>
            <a:r>
              <a:rPr lang="en-US" sz="2200" dirty="0"/>
              <a:t> masa corporal </a:t>
            </a:r>
            <a:r>
              <a:rPr lang="en-US" sz="2200" dirty="0" err="1"/>
              <a:t>tienen</a:t>
            </a:r>
            <a:r>
              <a:rPr lang="en-US" sz="2200" dirty="0"/>
              <a:t> </a:t>
            </a:r>
            <a:r>
              <a:rPr lang="en-US" sz="2200" dirty="0" err="1"/>
              <a:t>los</a:t>
            </a:r>
            <a:r>
              <a:rPr lang="en-US" sz="2200" dirty="0"/>
              <a:t> </a:t>
            </a:r>
            <a:r>
              <a:rPr lang="en-US" sz="2200" dirty="0" err="1"/>
              <a:t>pacientes</a:t>
            </a:r>
            <a:r>
              <a:rPr lang="en-US" sz="2200" dirty="0"/>
              <a:t>?</a:t>
            </a:r>
          </a:p>
          <a:p>
            <a:r>
              <a:rPr lang="en-US" sz="2200" dirty="0"/>
              <a:t>¿Hay </a:t>
            </a:r>
            <a:r>
              <a:rPr lang="en-US" sz="2200" dirty="0" err="1"/>
              <a:t>alguna</a:t>
            </a:r>
            <a:r>
              <a:rPr lang="en-US" sz="2200" dirty="0"/>
              <a:t> </a:t>
            </a:r>
            <a:r>
              <a:rPr lang="en-US" sz="2200" dirty="0" err="1"/>
              <a:t>relación</a:t>
            </a:r>
            <a:r>
              <a:rPr lang="en-US" sz="2200" dirty="0"/>
              <a:t> entre la masa corporal, la </a:t>
            </a:r>
            <a:r>
              <a:rPr lang="en-US" sz="2200" dirty="0" err="1"/>
              <a:t>glucosa</a:t>
            </a:r>
            <a:r>
              <a:rPr lang="en-US" sz="2200" dirty="0"/>
              <a:t> y la </a:t>
            </a:r>
            <a:r>
              <a:rPr lang="en-US" sz="2200" dirty="0" err="1"/>
              <a:t>posibilidad</a:t>
            </a:r>
            <a:r>
              <a:rPr lang="en-US" sz="2200" dirty="0"/>
              <a:t> del </a:t>
            </a:r>
            <a:r>
              <a:rPr lang="en-US" sz="2200" dirty="0" err="1"/>
              <a:t>ataque</a:t>
            </a:r>
            <a:r>
              <a:rPr lang="en-US" sz="2200" dirty="0"/>
              <a:t> </a:t>
            </a:r>
            <a:r>
              <a:rPr lang="en-US" sz="2200" dirty="0" err="1"/>
              <a:t>cardíaco</a:t>
            </a:r>
            <a:r>
              <a:rPr lang="en-US" sz="2200" dirty="0"/>
              <a:t>?</a:t>
            </a:r>
          </a:p>
          <a:p>
            <a:endParaRPr lang="en-US" sz="2200" dirty="0"/>
          </a:p>
        </p:txBody>
      </p:sp>
      <p:grpSp>
        <p:nvGrpSpPr>
          <p:cNvPr id="19" name="Group 14">
            <a:extLst>
              <a:ext uri="{FF2B5EF4-FFF2-40B4-BE49-F238E27FC236}">
                <a16:creationId xmlns:a16="http://schemas.microsoft.com/office/drawing/2014/main" id="{6FA9ACCC-0126-48E3-BE37-405CBDAC13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18712"/>
            <a:ext cx="12192000" cy="1029386"/>
            <a:chOff x="0" y="3014035"/>
            <a:chExt cx="12192000" cy="1203824"/>
          </a:xfrm>
        </p:grpSpPr>
        <p:sp>
          <p:nvSpPr>
            <p:cNvPr id="20" name="Freeform: Shape 15">
              <a:extLst>
                <a:ext uri="{FF2B5EF4-FFF2-40B4-BE49-F238E27FC236}">
                  <a16:creationId xmlns:a16="http://schemas.microsoft.com/office/drawing/2014/main" id="{A2D09E29-DA9C-48B4-8529-45E27815C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6">
              <a:extLst>
                <a:ext uri="{FF2B5EF4-FFF2-40B4-BE49-F238E27FC236}">
                  <a16:creationId xmlns:a16="http://schemas.microsoft.com/office/drawing/2014/main" id="{6D777C00-D019-4D9B-B6A9-48984C81A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Imagen 4">
            <a:extLst>
              <a:ext uri="{FF2B5EF4-FFF2-40B4-BE49-F238E27FC236}">
                <a16:creationId xmlns:a16="http://schemas.microsoft.com/office/drawing/2014/main" id="{B78878C4-B8FD-645C-DAE6-D901D4E1A9D9}"/>
              </a:ext>
            </a:extLst>
          </p:cNvPr>
          <p:cNvPicPr>
            <a:picLocks noChangeAspect="1"/>
          </p:cNvPicPr>
          <p:nvPr/>
        </p:nvPicPr>
        <p:blipFill>
          <a:blip r:embed="rId3"/>
          <a:stretch>
            <a:fillRect/>
          </a:stretch>
        </p:blipFill>
        <p:spPr>
          <a:xfrm>
            <a:off x="110523" y="3170523"/>
            <a:ext cx="4166751" cy="3153615"/>
          </a:xfrm>
          <a:prstGeom prst="rect">
            <a:avLst/>
          </a:prstGeom>
        </p:spPr>
      </p:pic>
      <p:pic>
        <p:nvPicPr>
          <p:cNvPr id="11" name="Imagen 10">
            <a:extLst>
              <a:ext uri="{FF2B5EF4-FFF2-40B4-BE49-F238E27FC236}">
                <a16:creationId xmlns:a16="http://schemas.microsoft.com/office/drawing/2014/main" id="{6C570F4B-A983-ED3D-ED25-E1A97E9883E8}"/>
              </a:ext>
            </a:extLst>
          </p:cNvPr>
          <p:cNvPicPr>
            <a:picLocks noChangeAspect="1"/>
          </p:cNvPicPr>
          <p:nvPr/>
        </p:nvPicPr>
        <p:blipFill>
          <a:blip r:embed="rId4"/>
          <a:stretch>
            <a:fillRect/>
          </a:stretch>
        </p:blipFill>
        <p:spPr>
          <a:xfrm>
            <a:off x="7570555" y="3170523"/>
            <a:ext cx="4510922" cy="3153614"/>
          </a:xfrm>
          <a:prstGeom prst="rect">
            <a:avLst/>
          </a:prstGeom>
        </p:spPr>
      </p:pic>
    </p:spTree>
    <p:extLst>
      <p:ext uri="{BB962C8B-B14F-4D97-AF65-F5344CB8AC3E}">
        <p14:creationId xmlns:p14="http://schemas.microsoft.com/office/powerpoint/2010/main" val="54350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9C863-2244-E198-036E-58B2E7EC9CED}"/>
              </a:ext>
            </a:extLst>
          </p:cNvPr>
          <p:cNvSpPr>
            <a:spLocks noGrp="1"/>
          </p:cNvSpPr>
          <p:nvPr>
            <p:ph type="title"/>
          </p:nvPr>
        </p:nvSpPr>
        <p:spPr/>
        <p:txBody>
          <a:bodyPr/>
          <a:lstStyle/>
          <a:p>
            <a:r>
              <a:rPr lang="en-US" kern="1200" dirty="0" err="1">
                <a:solidFill>
                  <a:schemeClr val="tx1"/>
                </a:solidFill>
                <a:latin typeface="+mj-lt"/>
                <a:ea typeface="+mj-ea"/>
                <a:cs typeface="+mj-cs"/>
              </a:rPr>
              <a:t>Análisis</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Exploratorio</a:t>
            </a:r>
            <a:r>
              <a:rPr lang="en-US" kern="1200" dirty="0">
                <a:solidFill>
                  <a:schemeClr val="tx1"/>
                </a:solidFill>
                <a:latin typeface="+mj-lt"/>
                <a:ea typeface="+mj-ea"/>
                <a:cs typeface="+mj-cs"/>
              </a:rPr>
              <a:t> de </a:t>
            </a:r>
            <a:r>
              <a:rPr lang="en-US" kern="1200" dirty="0" err="1">
                <a:solidFill>
                  <a:schemeClr val="tx1"/>
                </a:solidFill>
                <a:latin typeface="+mj-lt"/>
                <a:ea typeface="+mj-ea"/>
                <a:cs typeface="+mj-cs"/>
              </a:rPr>
              <a:t>Datos</a:t>
            </a:r>
            <a:r>
              <a:rPr lang="en-US" kern="1200" dirty="0">
                <a:solidFill>
                  <a:schemeClr val="tx1"/>
                </a:solidFill>
                <a:latin typeface="+mj-lt"/>
                <a:ea typeface="+mj-ea"/>
                <a:cs typeface="+mj-cs"/>
              </a:rPr>
              <a:t> (EDA)</a:t>
            </a:r>
            <a:endParaRPr lang="es-ES" dirty="0"/>
          </a:p>
        </p:txBody>
      </p:sp>
      <p:sp>
        <p:nvSpPr>
          <p:cNvPr id="3" name="Marcador de contenido 2">
            <a:extLst>
              <a:ext uri="{FF2B5EF4-FFF2-40B4-BE49-F238E27FC236}">
                <a16:creationId xmlns:a16="http://schemas.microsoft.com/office/drawing/2014/main" id="{575E7EC7-0024-A389-D70E-9F3B4DC40615}"/>
              </a:ext>
            </a:extLst>
          </p:cNvPr>
          <p:cNvSpPr>
            <a:spLocks noGrp="1"/>
          </p:cNvSpPr>
          <p:nvPr>
            <p:ph sz="half" idx="1"/>
          </p:nvPr>
        </p:nvSpPr>
        <p:spPr/>
        <p:txBody>
          <a:bodyPr>
            <a:normAutofit fontScale="85000" lnSpcReduction="20000"/>
          </a:bodyPr>
          <a:lstStyle/>
          <a:p>
            <a:r>
              <a:rPr lang="en-US" sz="2800" dirty="0"/>
              <a:t>¿</a:t>
            </a:r>
            <a:r>
              <a:rPr lang="en-US" sz="2800" dirty="0" err="1"/>
              <a:t>Qué</a:t>
            </a:r>
            <a:r>
              <a:rPr lang="en-US" sz="2800" dirty="0"/>
              <a:t> masa corporal </a:t>
            </a:r>
            <a:r>
              <a:rPr lang="en-US" sz="2800" dirty="0" err="1"/>
              <a:t>tienen</a:t>
            </a:r>
            <a:r>
              <a:rPr lang="en-US" sz="2800" dirty="0"/>
              <a:t> </a:t>
            </a:r>
            <a:r>
              <a:rPr lang="en-US" sz="2800" dirty="0" err="1"/>
              <a:t>los</a:t>
            </a:r>
            <a:r>
              <a:rPr lang="en-US" sz="2800" dirty="0"/>
              <a:t> </a:t>
            </a:r>
            <a:r>
              <a:rPr lang="en-US" sz="2800" dirty="0" err="1"/>
              <a:t>pacientes</a:t>
            </a:r>
            <a:r>
              <a:rPr lang="en-US" sz="2800" dirty="0"/>
              <a:t>?</a:t>
            </a:r>
          </a:p>
          <a:p>
            <a:r>
              <a:rPr lang="en-US" sz="2800" dirty="0"/>
              <a:t>¿Hay </a:t>
            </a:r>
            <a:r>
              <a:rPr lang="en-US" sz="2800" dirty="0" err="1"/>
              <a:t>alguna</a:t>
            </a:r>
            <a:r>
              <a:rPr lang="en-US" sz="2800" dirty="0"/>
              <a:t> </a:t>
            </a:r>
            <a:r>
              <a:rPr lang="en-US" sz="2800" dirty="0" err="1"/>
              <a:t>relación</a:t>
            </a:r>
            <a:r>
              <a:rPr lang="en-US" sz="2800" dirty="0"/>
              <a:t> entre la masa corporal, la </a:t>
            </a:r>
            <a:r>
              <a:rPr lang="en-US" sz="2800" dirty="0" err="1"/>
              <a:t>glucosa</a:t>
            </a:r>
            <a:r>
              <a:rPr lang="en-US" sz="2800" dirty="0"/>
              <a:t> y la </a:t>
            </a:r>
            <a:r>
              <a:rPr lang="en-US" sz="2800" dirty="0" err="1"/>
              <a:t>posibilidad</a:t>
            </a:r>
            <a:r>
              <a:rPr lang="en-US" sz="2800" dirty="0"/>
              <a:t> del </a:t>
            </a:r>
            <a:r>
              <a:rPr lang="en-US" sz="2800" dirty="0" err="1"/>
              <a:t>ataque</a:t>
            </a:r>
            <a:r>
              <a:rPr lang="en-US" sz="2800" dirty="0"/>
              <a:t> </a:t>
            </a:r>
            <a:r>
              <a:rPr lang="en-US" sz="2800" dirty="0" err="1"/>
              <a:t>cardíaco</a:t>
            </a:r>
            <a:r>
              <a:rPr lang="en-US" sz="2800" dirty="0"/>
              <a:t>?</a:t>
            </a:r>
          </a:p>
          <a:p>
            <a:pPr marL="0" indent="0">
              <a:buNone/>
            </a:pPr>
            <a:endParaRPr lang="es-ES" dirty="0"/>
          </a:p>
        </p:txBody>
      </p:sp>
      <p:sp>
        <p:nvSpPr>
          <p:cNvPr id="4" name="Marcador de contenido 3">
            <a:extLst>
              <a:ext uri="{FF2B5EF4-FFF2-40B4-BE49-F238E27FC236}">
                <a16:creationId xmlns:a16="http://schemas.microsoft.com/office/drawing/2014/main" id="{B4141EFE-50E6-2697-7361-26DFBB8165EA}"/>
              </a:ext>
            </a:extLst>
          </p:cNvPr>
          <p:cNvSpPr>
            <a:spLocks noGrp="1"/>
          </p:cNvSpPr>
          <p:nvPr>
            <p:ph sz="half" idx="2"/>
          </p:nvPr>
        </p:nvSpPr>
        <p:spPr>
          <a:xfrm>
            <a:off x="6858000" y="3036606"/>
            <a:ext cx="4572000" cy="3048000"/>
          </a:xfrm>
        </p:spPr>
        <p:txBody>
          <a:bodyPr>
            <a:normAutofit fontScale="85000" lnSpcReduction="20000"/>
          </a:bodyPr>
          <a:lstStyle/>
          <a:p>
            <a:r>
              <a:rPr lang="es-ES" dirty="0"/>
              <a:t>La masa corporal de los pacientes se queda entre “normal” y “sobrepeso”</a:t>
            </a:r>
          </a:p>
          <a:p>
            <a:r>
              <a:rPr lang="es-ES" dirty="0"/>
              <a:t>En la última gráfica se observa que la combinación de masa corporal mayor de 30 y la glucosa elevada hacen a estos pacientes más propensos a padecer ataques cardíacos.</a:t>
            </a:r>
          </a:p>
          <a:p>
            <a:endParaRPr lang="es-ES" dirty="0"/>
          </a:p>
        </p:txBody>
      </p:sp>
    </p:spTree>
    <p:extLst>
      <p:ext uri="{BB962C8B-B14F-4D97-AF65-F5344CB8AC3E}">
        <p14:creationId xmlns:p14="http://schemas.microsoft.com/office/powerpoint/2010/main" val="1307039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36FEE1-4BCD-BFC1-C108-E8C80D694F80}"/>
              </a:ext>
            </a:extLst>
          </p:cNvPr>
          <p:cNvSpPr>
            <a:spLocks noGrp="1"/>
          </p:cNvSpPr>
          <p:nvPr>
            <p:ph type="title"/>
          </p:nvPr>
        </p:nvSpPr>
        <p:spPr/>
        <p:txBody>
          <a:bodyPr/>
          <a:lstStyle/>
          <a:p>
            <a:r>
              <a:rPr lang="es-ES" dirty="0"/>
              <a:t>Conclusiones EDA</a:t>
            </a:r>
          </a:p>
        </p:txBody>
      </p:sp>
      <p:sp>
        <p:nvSpPr>
          <p:cNvPr id="3" name="Marcador de contenido 2">
            <a:extLst>
              <a:ext uri="{FF2B5EF4-FFF2-40B4-BE49-F238E27FC236}">
                <a16:creationId xmlns:a16="http://schemas.microsoft.com/office/drawing/2014/main" id="{7383462E-4D49-9A00-3D31-F19076754A30}"/>
              </a:ext>
            </a:extLst>
          </p:cNvPr>
          <p:cNvSpPr>
            <a:spLocks noGrp="1"/>
          </p:cNvSpPr>
          <p:nvPr>
            <p:ph sz="half" idx="1"/>
          </p:nvPr>
        </p:nvSpPr>
        <p:spPr>
          <a:xfrm>
            <a:off x="761999" y="3048000"/>
            <a:ext cx="10817551" cy="3048000"/>
          </a:xfrm>
        </p:spPr>
        <p:txBody>
          <a:bodyPr>
            <a:normAutofit fontScale="55000" lnSpcReduction="20000"/>
          </a:bodyPr>
          <a:lstStyle/>
          <a:p>
            <a:pPr algn="l">
              <a:buFont typeface="Arial" panose="020B0604020202020204" pitchFamily="34" charset="0"/>
              <a:buChar char="•"/>
            </a:pPr>
            <a:r>
              <a:rPr lang="es-ES" sz="3200" b="0" i="0" dirty="0">
                <a:solidFill>
                  <a:srgbClr val="D1D5DB"/>
                </a:solidFill>
                <a:effectLst/>
                <a:latin typeface="Söhne"/>
              </a:rPr>
              <a:t>En nuestro análisis exploratorio de datos (EDA), se identificó una probabilidad significativa de padecer un ataque cardíaco en pacientes con una masa corporal elevada y con niveles medios de glucosa más altos.</a:t>
            </a:r>
          </a:p>
          <a:p>
            <a:pPr algn="l">
              <a:buFont typeface="Arial" panose="020B0604020202020204" pitchFamily="34" charset="0"/>
              <a:buChar char="•"/>
            </a:pPr>
            <a:r>
              <a:rPr lang="es-ES" sz="3200" b="0" i="0" dirty="0">
                <a:solidFill>
                  <a:srgbClr val="D1D5DB"/>
                </a:solidFill>
                <a:effectLst/>
                <a:latin typeface="Söhne"/>
              </a:rPr>
              <a:t>Este análisis es solo una pequeña muestra de los datos disponibles, pero nos brinda una visión general de los factores que podrían estar contribuyendo a los ataques cardíacos.</a:t>
            </a:r>
          </a:p>
          <a:p>
            <a:pPr algn="l">
              <a:buFont typeface="Arial" panose="020B0604020202020204" pitchFamily="34" charset="0"/>
              <a:buChar char="•"/>
            </a:pPr>
            <a:r>
              <a:rPr lang="es-ES" sz="3200" b="0" i="0" dirty="0">
                <a:solidFill>
                  <a:srgbClr val="D1D5DB"/>
                </a:solidFill>
                <a:effectLst/>
                <a:latin typeface="Söhne"/>
              </a:rPr>
              <a:t>Es importante tener en cuenta que muchos otros factores podrían estar influyendo en la probabilidad de sufrir un ataque cardíaco, como la presencia de afecciones cardíacas previas, el hábito de fumar o el estado de salud general del paciente.</a:t>
            </a:r>
          </a:p>
          <a:p>
            <a:pPr algn="l">
              <a:buFont typeface="Arial" panose="020B0604020202020204" pitchFamily="34" charset="0"/>
              <a:buChar char="•"/>
            </a:pPr>
            <a:r>
              <a:rPr lang="es-ES" sz="3200" b="0" i="0" dirty="0">
                <a:solidFill>
                  <a:srgbClr val="D1D5DB"/>
                </a:solidFill>
                <a:effectLst/>
                <a:latin typeface="Söhne"/>
              </a:rPr>
              <a:t>Además, factores sociales como el tipo de residencia o trabajo también podrían tener un impacto en la salud cardíaca de un individuo.</a:t>
            </a:r>
          </a:p>
          <a:p>
            <a:pPr algn="l">
              <a:buFont typeface="Arial" panose="020B0604020202020204" pitchFamily="34" charset="0"/>
              <a:buChar char="•"/>
            </a:pPr>
            <a:r>
              <a:rPr lang="es-ES" sz="3200" b="0" i="0" dirty="0">
                <a:solidFill>
                  <a:srgbClr val="D1D5DB"/>
                </a:solidFill>
                <a:effectLst/>
                <a:latin typeface="Söhne"/>
              </a:rPr>
              <a:t>En conclusión, nuestro análisis es solo un punto de partida para entender mejor las causas de los ataques cardíacos y cómo prevenirlos. Es necesario profundizar en futuras investigaciones para obtener una visión más completa y precisa de la situación.</a:t>
            </a:r>
          </a:p>
          <a:p>
            <a:pPr marL="0" indent="0">
              <a:buNone/>
            </a:pPr>
            <a:endParaRPr lang="es-ES" dirty="0"/>
          </a:p>
        </p:txBody>
      </p:sp>
    </p:spTree>
    <p:extLst>
      <p:ext uri="{BB962C8B-B14F-4D97-AF65-F5344CB8AC3E}">
        <p14:creationId xmlns:p14="http://schemas.microsoft.com/office/powerpoint/2010/main" val="3996284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A7FC76-994A-D9E7-0AA3-E3B80B3229E7}"/>
              </a:ext>
            </a:extLst>
          </p:cNvPr>
          <p:cNvSpPr>
            <a:spLocks noGrp="1"/>
          </p:cNvSpPr>
          <p:nvPr>
            <p:ph type="title"/>
          </p:nvPr>
        </p:nvSpPr>
        <p:spPr>
          <a:xfrm>
            <a:off x="835022" y="149168"/>
            <a:ext cx="4745505" cy="1666499"/>
          </a:xfrm>
        </p:spPr>
        <p:txBody>
          <a:bodyPr vert="horz" lIns="91440" tIns="45720" rIns="91440" bIns="45720" rtlCol="0" anchor="b" anchorCtr="0">
            <a:normAutofit/>
          </a:bodyPr>
          <a:lstStyle/>
          <a:p>
            <a:pPr algn="ctr"/>
            <a:r>
              <a:rPr lang="en-US" kern="1200" dirty="0">
                <a:solidFill>
                  <a:schemeClr val="tx1"/>
                </a:solidFill>
                <a:latin typeface="+mj-lt"/>
                <a:ea typeface="+mj-ea"/>
                <a:cs typeface="+mj-cs"/>
              </a:rPr>
              <a:t>Machine Learning</a:t>
            </a:r>
          </a:p>
        </p:txBody>
      </p:sp>
      <p:sp>
        <p:nvSpPr>
          <p:cNvPr id="3" name="Marcador de contenido 2">
            <a:extLst>
              <a:ext uri="{FF2B5EF4-FFF2-40B4-BE49-F238E27FC236}">
                <a16:creationId xmlns:a16="http://schemas.microsoft.com/office/drawing/2014/main" id="{EEE0F5D6-A31C-8F2A-C8AE-6BC1AFBEF012}"/>
              </a:ext>
            </a:extLst>
          </p:cNvPr>
          <p:cNvSpPr>
            <a:spLocks noGrp="1"/>
          </p:cNvSpPr>
          <p:nvPr>
            <p:ph sz="half" idx="1"/>
          </p:nvPr>
        </p:nvSpPr>
        <p:spPr>
          <a:xfrm>
            <a:off x="835021" y="1964835"/>
            <a:ext cx="4745505" cy="3280777"/>
          </a:xfrm>
        </p:spPr>
        <p:txBody>
          <a:bodyPr vert="horz" lIns="91440" tIns="45720" rIns="91440" bIns="45720" rtlCol="0">
            <a:normAutofit fontScale="92500" lnSpcReduction="10000"/>
          </a:bodyPr>
          <a:lstStyle/>
          <a:p>
            <a:r>
              <a:rPr lang="es-ES" sz="1300" dirty="0"/>
              <a:t>El objetivo principal de nuestro análisis es construir un modelo predictivo capaz de clasificar correctamente los casos de accidente cerebrovascular en base a sus características.</a:t>
            </a:r>
            <a:endParaRPr lang="en-US" sz="1300" dirty="0"/>
          </a:p>
          <a:p>
            <a:r>
              <a:rPr lang="es-ES" sz="1300" dirty="0"/>
              <a:t>Para este análisis, hemos seleccionado el algoritmo KNN (K-</a:t>
            </a:r>
            <a:r>
              <a:rPr lang="es-ES" sz="1300" dirty="0" err="1"/>
              <a:t>Nearest</a:t>
            </a:r>
            <a:r>
              <a:rPr lang="es-ES" sz="1300" dirty="0"/>
              <a:t> </a:t>
            </a:r>
            <a:r>
              <a:rPr lang="es-ES" sz="1300" dirty="0" err="1"/>
              <a:t>Neighbors</a:t>
            </a:r>
            <a:r>
              <a:rPr lang="es-ES" sz="1300" dirty="0"/>
              <a:t>), un método de aprendizaje supervisado utilizado ampliamente en problemas de clasificación</a:t>
            </a:r>
          </a:p>
          <a:p>
            <a:r>
              <a:rPr lang="es-ES" sz="1300" dirty="0"/>
              <a:t>Evaluaremos el rendimiento de nuestro modelo utilizando métricas de evaluación estándar, como precisión, </a:t>
            </a:r>
            <a:r>
              <a:rPr lang="es-ES" sz="1300" dirty="0" err="1"/>
              <a:t>recall</a:t>
            </a:r>
            <a:r>
              <a:rPr lang="es-ES" sz="1300" dirty="0"/>
              <a:t> y f1-score. Además, presentaremos una matriz de confusión para visualizar las predicciones del modelo.</a:t>
            </a:r>
          </a:p>
          <a:p>
            <a:r>
              <a:rPr lang="es-ES" sz="1300" dirty="0"/>
              <a:t>Basándonos en el rendimiento del modelo KNN y en las métricas de evaluación, extraeremos conclusiones sobre la capacidad del modelo para clasificar adecuadamente los casos de accidente cerebrovascular y su efectividad general en este análisis.</a:t>
            </a:r>
            <a:endParaRPr lang="en-US" sz="1300" dirty="0"/>
          </a:p>
        </p:txBody>
      </p:sp>
      <p:pic>
        <p:nvPicPr>
          <p:cNvPr id="8" name="Marcador de contenido 7" descr="Anillos y esferas de oro 3D sobre superficie verde">
            <a:extLst>
              <a:ext uri="{FF2B5EF4-FFF2-40B4-BE49-F238E27FC236}">
                <a16:creationId xmlns:a16="http://schemas.microsoft.com/office/drawing/2014/main" id="{BC7F0527-499F-55C8-9437-993F970B4EC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7252" y="1518303"/>
            <a:ext cx="4569726" cy="3048000"/>
          </a:xfrm>
        </p:spPr>
      </p:pic>
    </p:spTree>
    <p:extLst>
      <p:ext uri="{BB962C8B-B14F-4D97-AF65-F5344CB8AC3E}">
        <p14:creationId xmlns:p14="http://schemas.microsoft.com/office/powerpoint/2010/main" val="272029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93C41-3624-4829-77E7-EFCF4BD93735}"/>
              </a:ext>
            </a:extLst>
          </p:cNvPr>
          <p:cNvSpPr>
            <a:spLocks noGrp="1"/>
          </p:cNvSpPr>
          <p:nvPr>
            <p:ph type="title"/>
          </p:nvPr>
        </p:nvSpPr>
        <p:spPr>
          <a:xfrm>
            <a:off x="762001" y="921224"/>
            <a:ext cx="4571999" cy="1866425"/>
          </a:xfrm>
        </p:spPr>
        <p:txBody>
          <a:bodyPr vert="horz" lIns="91440" tIns="45720" rIns="91440" bIns="45720" rtlCol="0" anchor="b" anchorCtr="0">
            <a:normAutofit/>
          </a:bodyPr>
          <a:lstStyle/>
          <a:p>
            <a:r>
              <a:rPr lang="en-US" sz="4100" kern="1200" dirty="0" err="1">
                <a:solidFill>
                  <a:schemeClr val="tx1"/>
                </a:solidFill>
                <a:latin typeface="+mj-lt"/>
                <a:ea typeface="+mj-ea"/>
                <a:cs typeface="+mj-cs"/>
              </a:rPr>
              <a:t>Preprocesamiento</a:t>
            </a:r>
            <a:r>
              <a:rPr lang="en-US" sz="4100" kern="1200" dirty="0">
                <a:solidFill>
                  <a:schemeClr val="tx1"/>
                </a:solidFill>
                <a:latin typeface="+mj-lt"/>
                <a:ea typeface="+mj-ea"/>
                <a:cs typeface="+mj-cs"/>
              </a:rPr>
              <a:t> de </a:t>
            </a:r>
            <a:r>
              <a:rPr lang="en-US" sz="4100" kern="1200" dirty="0" err="1">
                <a:solidFill>
                  <a:schemeClr val="tx1"/>
                </a:solidFill>
                <a:latin typeface="+mj-lt"/>
                <a:ea typeface="+mj-ea"/>
                <a:cs typeface="+mj-cs"/>
              </a:rPr>
              <a:t>datos</a:t>
            </a:r>
            <a:endParaRPr lang="en-US" sz="4100" kern="1200" dirty="0">
              <a:solidFill>
                <a:schemeClr val="tx1"/>
              </a:solidFill>
              <a:latin typeface="+mj-lt"/>
              <a:ea typeface="+mj-ea"/>
              <a:cs typeface="+mj-cs"/>
            </a:endParaRPr>
          </a:p>
        </p:txBody>
      </p:sp>
      <p:sp>
        <p:nvSpPr>
          <p:cNvPr id="4" name="Marcador de contenido 3">
            <a:extLst>
              <a:ext uri="{FF2B5EF4-FFF2-40B4-BE49-F238E27FC236}">
                <a16:creationId xmlns:a16="http://schemas.microsoft.com/office/drawing/2014/main" id="{E18D7934-47D3-825D-9594-241AF20FE5C2}"/>
              </a:ext>
            </a:extLst>
          </p:cNvPr>
          <p:cNvSpPr>
            <a:spLocks noGrp="1"/>
          </p:cNvSpPr>
          <p:nvPr>
            <p:ph sz="half" idx="2"/>
          </p:nvPr>
        </p:nvSpPr>
        <p:spPr>
          <a:xfrm>
            <a:off x="762001" y="3047999"/>
            <a:ext cx="4571999" cy="3048001"/>
          </a:xfrm>
        </p:spPr>
        <p:txBody>
          <a:bodyPr vert="horz" lIns="91440" tIns="45720" rIns="91440" bIns="45720" rtlCol="0">
            <a:normAutofit fontScale="85000" lnSpcReduction="20000"/>
          </a:bodyPr>
          <a:lstStyle/>
          <a:p>
            <a:r>
              <a:rPr lang="es-ES" sz="1600" b="0" i="0" dirty="0">
                <a:solidFill>
                  <a:srgbClr val="D1D5DB"/>
                </a:solidFill>
                <a:effectLst/>
                <a:latin typeface="Söhne"/>
              </a:rPr>
              <a:t>Limpieza de datos: Se llevó a cabo la limpieza de datos para asegurar que no haya valores faltantes en el conjunto de datos. Los valores nulos fueron reemplazados por el valor promedio de cada columna.</a:t>
            </a:r>
          </a:p>
          <a:p>
            <a:r>
              <a:rPr lang="es-ES" sz="1600" b="0" i="0" dirty="0">
                <a:solidFill>
                  <a:srgbClr val="D1D5DB"/>
                </a:solidFill>
                <a:effectLst/>
                <a:latin typeface="Söhne"/>
              </a:rPr>
              <a:t>Creación de nuevas características: Se agregaron nuevas características al conjunto de datos para obtener información adicional. Se creó la columna "</a:t>
            </a:r>
            <a:r>
              <a:rPr lang="es-ES" sz="1600" b="0" i="0" dirty="0" err="1">
                <a:solidFill>
                  <a:srgbClr val="D1D5DB"/>
                </a:solidFill>
                <a:effectLst/>
                <a:latin typeface="Söhne"/>
              </a:rPr>
              <a:t>comorbidities</a:t>
            </a:r>
            <a:r>
              <a:rPr lang="es-ES" sz="1600" b="0" i="0" dirty="0">
                <a:solidFill>
                  <a:srgbClr val="D1D5DB"/>
                </a:solidFill>
                <a:effectLst/>
                <a:latin typeface="Söhne"/>
              </a:rPr>
              <a:t>" que representa la suma de las columnas de hipertensión y enfermedad. También se creó la columna "</a:t>
            </a:r>
            <a:r>
              <a:rPr lang="es-ES" sz="1600" b="0" i="0" dirty="0" err="1">
                <a:solidFill>
                  <a:srgbClr val="D1D5DB"/>
                </a:solidFill>
                <a:effectLst/>
                <a:latin typeface="Söhne"/>
              </a:rPr>
              <a:t>age_group</a:t>
            </a:r>
            <a:r>
              <a:rPr lang="es-ES" sz="1600" b="0" i="0" dirty="0">
                <a:solidFill>
                  <a:srgbClr val="D1D5DB"/>
                </a:solidFill>
                <a:effectLst/>
                <a:latin typeface="Söhne"/>
              </a:rPr>
              <a:t>" para agrupar las edades en rangos específicos.</a:t>
            </a:r>
          </a:p>
          <a:p>
            <a:r>
              <a:rPr lang="es-ES" sz="1600" b="0" i="0" dirty="0">
                <a:solidFill>
                  <a:srgbClr val="D1D5DB"/>
                </a:solidFill>
                <a:effectLst/>
                <a:latin typeface="Söhne"/>
              </a:rPr>
              <a:t>Tratamiento de </a:t>
            </a:r>
            <a:r>
              <a:rPr lang="es-ES" sz="1600" b="0" i="0" dirty="0" err="1">
                <a:solidFill>
                  <a:srgbClr val="D1D5DB"/>
                </a:solidFill>
                <a:effectLst/>
                <a:latin typeface="Söhne"/>
              </a:rPr>
              <a:t>outliers</a:t>
            </a:r>
            <a:r>
              <a:rPr lang="es-ES" sz="1600" b="0" i="0" dirty="0">
                <a:solidFill>
                  <a:srgbClr val="D1D5DB"/>
                </a:solidFill>
                <a:effectLst/>
                <a:latin typeface="Söhne"/>
              </a:rPr>
              <a:t>: Se identificaron y eliminaron </a:t>
            </a:r>
            <a:r>
              <a:rPr lang="es-ES" sz="1600" b="0" i="0" dirty="0" err="1">
                <a:solidFill>
                  <a:srgbClr val="D1D5DB"/>
                </a:solidFill>
                <a:effectLst/>
                <a:latin typeface="Söhne"/>
              </a:rPr>
              <a:t>outliers</a:t>
            </a:r>
            <a:r>
              <a:rPr lang="es-ES" sz="1600" b="0" i="0" dirty="0">
                <a:solidFill>
                  <a:srgbClr val="D1D5DB"/>
                </a:solidFill>
                <a:effectLst/>
                <a:latin typeface="Söhne"/>
              </a:rPr>
              <a:t> en las variables "</a:t>
            </a:r>
            <a:r>
              <a:rPr lang="es-ES" sz="1600" b="0" i="0" dirty="0" err="1">
                <a:solidFill>
                  <a:srgbClr val="D1D5DB"/>
                </a:solidFill>
                <a:effectLst/>
                <a:latin typeface="Söhne"/>
              </a:rPr>
              <a:t>avg_glucose_level</a:t>
            </a:r>
            <a:r>
              <a:rPr lang="es-ES" sz="1600" b="0" i="0" dirty="0">
                <a:solidFill>
                  <a:srgbClr val="D1D5DB"/>
                </a:solidFill>
                <a:effectLst/>
                <a:latin typeface="Söhne"/>
              </a:rPr>
              <a:t>" y "</a:t>
            </a:r>
            <a:r>
              <a:rPr lang="es-ES" sz="1600" b="0" i="0" dirty="0" err="1">
                <a:solidFill>
                  <a:srgbClr val="D1D5DB"/>
                </a:solidFill>
                <a:effectLst/>
                <a:latin typeface="Söhne"/>
              </a:rPr>
              <a:t>bmi</a:t>
            </a:r>
            <a:r>
              <a:rPr lang="es-ES" sz="1600" b="0" i="0" dirty="0">
                <a:solidFill>
                  <a:srgbClr val="D1D5DB"/>
                </a:solidFill>
                <a:effectLst/>
                <a:latin typeface="Söhne"/>
              </a:rPr>
              <a:t>" utilizando el rango intercuartílico (IQR). Esto mejora la calidad del análisis al eliminar valores extremos que podrían afectar negativamente el rendimiento del modelo.</a:t>
            </a:r>
            <a:endParaRPr lang="en-US" sz="2400" dirty="0"/>
          </a:p>
        </p:txBody>
      </p:sp>
      <p:pic>
        <p:nvPicPr>
          <p:cNvPr id="8" name="Imagen 7">
            <a:extLst>
              <a:ext uri="{FF2B5EF4-FFF2-40B4-BE49-F238E27FC236}">
                <a16:creationId xmlns:a16="http://schemas.microsoft.com/office/drawing/2014/main" id="{08B07C21-D329-2145-6DBB-68F573051F6D}"/>
              </a:ext>
            </a:extLst>
          </p:cNvPr>
          <p:cNvPicPr>
            <a:picLocks noChangeAspect="1"/>
          </p:cNvPicPr>
          <p:nvPr/>
        </p:nvPicPr>
        <p:blipFill>
          <a:blip r:embed="rId2"/>
          <a:stretch>
            <a:fillRect/>
          </a:stretch>
        </p:blipFill>
        <p:spPr>
          <a:xfrm>
            <a:off x="5325455" y="3087878"/>
            <a:ext cx="6866545" cy="1535289"/>
          </a:xfrm>
          <a:prstGeom prst="rect">
            <a:avLst/>
          </a:prstGeom>
        </p:spPr>
      </p:pic>
    </p:spTree>
    <p:extLst>
      <p:ext uri="{BB962C8B-B14F-4D97-AF65-F5344CB8AC3E}">
        <p14:creationId xmlns:p14="http://schemas.microsoft.com/office/powerpoint/2010/main" val="1079294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1718C-BC77-7F11-55D7-40D7BDCCFFAF}"/>
              </a:ext>
            </a:extLst>
          </p:cNvPr>
          <p:cNvSpPr>
            <a:spLocks noGrp="1"/>
          </p:cNvSpPr>
          <p:nvPr>
            <p:ph type="title"/>
          </p:nvPr>
        </p:nvSpPr>
        <p:spPr>
          <a:xfrm>
            <a:off x="1385843" y="583963"/>
            <a:ext cx="9144000" cy="1263649"/>
          </a:xfrm>
        </p:spPr>
        <p:txBody>
          <a:bodyPr/>
          <a:lstStyle/>
          <a:p>
            <a:r>
              <a:rPr lang="en-US" sz="4400" kern="1200" dirty="0" err="1">
                <a:solidFill>
                  <a:schemeClr val="tx1"/>
                </a:solidFill>
                <a:latin typeface="+mj-lt"/>
                <a:ea typeface="+mj-ea"/>
                <a:cs typeface="+mj-cs"/>
              </a:rPr>
              <a:t>Selección</a:t>
            </a:r>
            <a:r>
              <a:rPr lang="en-US" sz="4400" kern="1200" dirty="0">
                <a:solidFill>
                  <a:schemeClr val="tx1"/>
                </a:solidFill>
                <a:latin typeface="+mj-lt"/>
                <a:ea typeface="+mj-ea"/>
                <a:cs typeface="+mj-cs"/>
              </a:rPr>
              <a:t> del </a:t>
            </a:r>
            <a:r>
              <a:rPr lang="en-US" sz="4400" kern="1200" dirty="0" err="1">
                <a:solidFill>
                  <a:schemeClr val="tx1"/>
                </a:solidFill>
                <a:latin typeface="+mj-lt"/>
                <a:ea typeface="+mj-ea"/>
                <a:cs typeface="+mj-cs"/>
              </a:rPr>
              <a:t>modelo</a:t>
            </a:r>
            <a:endParaRPr lang="es-ES" dirty="0"/>
          </a:p>
        </p:txBody>
      </p:sp>
      <p:sp>
        <p:nvSpPr>
          <p:cNvPr id="3" name="Marcador de contenido 2">
            <a:extLst>
              <a:ext uri="{FF2B5EF4-FFF2-40B4-BE49-F238E27FC236}">
                <a16:creationId xmlns:a16="http://schemas.microsoft.com/office/drawing/2014/main" id="{CDF0BC8C-CB49-724B-B40F-7AA276B9F993}"/>
              </a:ext>
            </a:extLst>
          </p:cNvPr>
          <p:cNvSpPr>
            <a:spLocks noGrp="1"/>
          </p:cNvSpPr>
          <p:nvPr>
            <p:ph sz="half" idx="1"/>
          </p:nvPr>
        </p:nvSpPr>
        <p:spPr>
          <a:xfrm>
            <a:off x="386548" y="1857878"/>
            <a:ext cx="6562432" cy="3048000"/>
          </a:xfrm>
        </p:spPr>
        <p:txBody>
          <a:bodyPr>
            <a:normAutofit fontScale="92500" lnSpcReduction="10000"/>
          </a:bodyPr>
          <a:lstStyle/>
          <a:p>
            <a:pPr algn="just"/>
            <a:r>
              <a:rPr lang="es-ES" sz="2000" b="0" i="0" dirty="0">
                <a:solidFill>
                  <a:srgbClr val="D1D5DB"/>
                </a:solidFill>
                <a:effectLst/>
                <a:latin typeface="Söhne"/>
              </a:rPr>
              <a:t>Selección del modelo: Después de evaluar diferentes opciones, hemos seleccionado el algoritmo KNN (K-</a:t>
            </a:r>
            <a:r>
              <a:rPr lang="es-ES" sz="2000" b="0" i="0" dirty="0" err="1">
                <a:solidFill>
                  <a:srgbClr val="D1D5DB"/>
                </a:solidFill>
                <a:effectLst/>
                <a:latin typeface="Söhne"/>
              </a:rPr>
              <a:t>Nearest</a:t>
            </a:r>
            <a:r>
              <a:rPr lang="es-ES" sz="2000" b="0" i="0" dirty="0">
                <a:solidFill>
                  <a:srgbClr val="D1D5DB"/>
                </a:solidFill>
                <a:effectLst/>
                <a:latin typeface="Söhne"/>
              </a:rPr>
              <a:t> </a:t>
            </a:r>
            <a:r>
              <a:rPr lang="es-ES" sz="2000" b="0" i="0" dirty="0" err="1">
                <a:solidFill>
                  <a:srgbClr val="D1D5DB"/>
                </a:solidFill>
                <a:effectLst/>
                <a:latin typeface="Söhne"/>
              </a:rPr>
              <a:t>Neighbors</a:t>
            </a:r>
            <a:r>
              <a:rPr lang="es-ES" sz="2000" b="0" i="0" dirty="0">
                <a:solidFill>
                  <a:srgbClr val="D1D5DB"/>
                </a:solidFill>
                <a:effectLst/>
                <a:latin typeface="Söhne"/>
              </a:rPr>
              <a:t>) para nuestro análisis de clasificación de accidente cerebrovascular. KNN es un algoritmo ampliamente utilizado en problemas de clasificación y es conocido por su simplicidad y efectividad.</a:t>
            </a:r>
          </a:p>
          <a:p>
            <a:pPr algn="just"/>
            <a:r>
              <a:rPr lang="es-ES" sz="2000" dirty="0">
                <a:solidFill>
                  <a:srgbClr val="D1D5DB"/>
                </a:solidFill>
                <a:latin typeface="Söhne"/>
              </a:rPr>
              <a:t>Razonamiento de la selección: Elegimos KNN debido a su capacidad para clasificar nuevos casos basados en la similitud con los casos existentes en el conjunto de entrenamiento. Dado que nuestro objetivo es clasificar correctamente los casos de accidente cerebrovascular, consideramos que KNN es una opción adecuada para este problema.</a:t>
            </a:r>
            <a:endParaRPr lang="en-US" sz="2000" dirty="0">
              <a:solidFill>
                <a:srgbClr val="D1D5DB"/>
              </a:solidFill>
              <a:latin typeface="Söhne"/>
            </a:endParaRPr>
          </a:p>
        </p:txBody>
      </p:sp>
      <p:sp>
        <p:nvSpPr>
          <p:cNvPr id="4" name="Marcador de contenido 2">
            <a:extLst>
              <a:ext uri="{FF2B5EF4-FFF2-40B4-BE49-F238E27FC236}">
                <a16:creationId xmlns:a16="http://schemas.microsoft.com/office/drawing/2014/main" id="{F7B2280F-6FC6-1581-41CC-349C44D9F5BC}"/>
              </a:ext>
            </a:extLst>
          </p:cNvPr>
          <p:cNvSpPr txBox="1">
            <a:spLocks/>
          </p:cNvSpPr>
          <p:nvPr/>
        </p:nvSpPr>
        <p:spPr>
          <a:xfrm>
            <a:off x="7361639" y="1847612"/>
            <a:ext cx="4572000" cy="304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s-ES" sz="1900" dirty="0">
                <a:solidFill>
                  <a:srgbClr val="D1D5DB"/>
                </a:solidFill>
                <a:latin typeface="Söhne"/>
              </a:rPr>
              <a:t>El proceso de modelado incluyó la división del conjunto de datos en conjuntos de entrenamiento y prueba, la estandarización de las características y la búsqueda de </a:t>
            </a:r>
            <a:r>
              <a:rPr lang="es-ES" sz="1900" dirty="0" err="1">
                <a:solidFill>
                  <a:srgbClr val="D1D5DB"/>
                </a:solidFill>
                <a:latin typeface="Söhne"/>
              </a:rPr>
              <a:t>hiperparámetros</a:t>
            </a:r>
            <a:r>
              <a:rPr lang="es-ES" sz="1900" dirty="0">
                <a:solidFill>
                  <a:srgbClr val="D1D5DB"/>
                </a:solidFill>
                <a:latin typeface="Söhne"/>
              </a:rPr>
              <a:t> óptimos utilizando </a:t>
            </a:r>
            <a:r>
              <a:rPr lang="es-ES" sz="1900" dirty="0" err="1">
                <a:solidFill>
                  <a:srgbClr val="D1D5DB"/>
                </a:solidFill>
                <a:latin typeface="Söhne"/>
              </a:rPr>
              <a:t>GridSearchCV</a:t>
            </a:r>
            <a:r>
              <a:rPr lang="es-ES" sz="1900" dirty="0">
                <a:solidFill>
                  <a:srgbClr val="D1D5DB"/>
                </a:solidFill>
                <a:latin typeface="Söhne"/>
              </a:rPr>
              <a:t>. Estos pasos aseguran que nuestro modelo esté entrenado adecuadamente y sea capaz de generalizar a nuevos casos.</a:t>
            </a:r>
          </a:p>
        </p:txBody>
      </p:sp>
    </p:spTree>
    <p:extLst>
      <p:ext uri="{BB962C8B-B14F-4D97-AF65-F5344CB8AC3E}">
        <p14:creationId xmlns:p14="http://schemas.microsoft.com/office/powerpoint/2010/main" val="3290115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A7FC76-994A-D9E7-0AA3-E3B80B3229E7}"/>
              </a:ext>
            </a:extLst>
          </p:cNvPr>
          <p:cNvSpPr>
            <a:spLocks noGrp="1"/>
          </p:cNvSpPr>
          <p:nvPr>
            <p:ph type="title"/>
          </p:nvPr>
        </p:nvSpPr>
        <p:spPr>
          <a:xfrm>
            <a:off x="835022" y="149168"/>
            <a:ext cx="4745505" cy="1666499"/>
          </a:xfrm>
        </p:spPr>
        <p:txBody>
          <a:bodyPr vert="horz" lIns="91440" tIns="45720" rIns="91440" bIns="45720" rtlCol="0" anchor="b" anchorCtr="0">
            <a:normAutofit/>
          </a:bodyPr>
          <a:lstStyle/>
          <a:p>
            <a:pPr algn="ctr"/>
            <a:r>
              <a:rPr lang="en-US" kern="1200" dirty="0" err="1">
                <a:solidFill>
                  <a:schemeClr val="tx1"/>
                </a:solidFill>
                <a:latin typeface="+mj-lt"/>
                <a:ea typeface="+mj-ea"/>
                <a:cs typeface="+mj-cs"/>
              </a:rPr>
              <a:t>Resultados</a:t>
            </a:r>
            <a:endParaRPr lang="en-US" kern="1200" dirty="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EEE0F5D6-A31C-8F2A-C8AE-6BC1AFBEF012}"/>
              </a:ext>
            </a:extLst>
          </p:cNvPr>
          <p:cNvSpPr>
            <a:spLocks noGrp="1"/>
          </p:cNvSpPr>
          <p:nvPr>
            <p:ph sz="half" idx="1"/>
          </p:nvPr>
        </p:nvSpPr>
        <p:spPr>
          <a:xfrm>
            <a:off x="835021" y="1964835"/>
            <a:ext cx="4745505" cy="3280777"/>
          </a:xfrm>
        </p:spPr>
        <p:txBody>
          <a:bodyPr vert="horz" lIns="91440" tIns="45720" rIns="91440" bIns="45720" rtlCol="0">
            <a:normAutofit fontScale="62500" lnSpcReduction="20000"/>
          </a:bodyPr>
          <a:lstStyle/>
          <a:p>
            <a:r>
              <a:rPr lang="es-ES" sz="2300" dirty="0">
                <a:solidFill>
                  <a:srgbClr val="D1D5DB"/>
                </a:solidFill>
                <a:latin typeface="Söhne"/>
              </a:rPr>
              <a:t>Mejor puntuación: La mejor puntuación obtenida durante la validación cruzada fue de 0.9704. Esto indica un buen rendimiento del modelo KNN en la clasificación de casos de accidente cerebrovascular en el conjunto de datos equilibrado.</a:t>
            </a:r>
          </a:p>
          <a:p>
            <a:r>
              <a:rPr lang="es-ES" sz="2300" dirty="0">
                <a:solidFill>
                  <a:srgbClr val="D1D5DB"/>
                </a:solidFill>
                <a:latin typeface="Söhne"/>
              </a:rPr>
              <a:t>Métricas de evaluación: A continuación, se presentan las métricas de evaluación del modelo KNN en el conjunto de prueba:</a:t>
            </a:r>
          </a:p>
          <a:p>
            <a:pPr marL="685800" lvl="2">
              <a:spcBef>
                <a:spcPts val="1000"/>
              </a:spcBef>
            </a:pPr>
            <a:r>
              <a:rPr lang="es-ES" sz="1900" dirty="0">
                <a:solidFill>
                  <a:srgbClr val="D1D5DB"/>
                </a:solidFill>
                <a:latin typeface="Söhne"/>
              </a:rPr>
              <a:t>Precisión: La precisión para la clase "No </a:t>
            </a:r>
            <a:r>
              <a:rPr lang="es-ES" sz="1900" dirty="0" err="1">
                <a:solidFill>
                  <a:srgbClr val="D1D5DB"/>
                </a:solidFill>
                <a:latin typeface="Söhne"/>
              </a:rPr>
              <a:t>Stroke</a:t>
            </a:r>
            <a:r>
              <a:rPr lang="es-ES" sz="1900" dirty="0">
                <a:solidFill>
                  <a:srgbClr val="D1D5DB"/>
                </a:solidFill>
                <a:latin typeface="Söhne"/>
              </a:rPr>
              <a:t>" fue de 0.9814 y para la clase "</a:t>
            </a:r>
            <a:r>
              <a:rPr lang="es-ES" sz="1900" dirty="0" err="1">
                <a:solidFill>
                  <a:srgbClr val="D1D5DB"/>
                </a:solidFill>
                <a:latin typeface="Söhne"/>
              </a:rPr>
              <a:t>Stroke</a:t>
            </a:r>
            <a:r>
              <a:rPr lang="es-ES" sz="1900" dirty="0">
                <a:solidFill>
                  <a:srgbClr val="D1D5DB"/>
                </a:solidFill>
                <a:latin typeface="Söhne"/>
              </a:rPr>
              <a:t>" fue de 0.9762.</a:t>
            </a:r>
          </a:p>
          <a:p>
            <a:pPr marL="685800" lvl="2">
              <a:spcBef>
                <a:spcPts val="1000"/>
              </a:spcBef>
            </a:pPr>
            <a:r>
              <a:rPr lang="es-ES" sz="1900" dirty="0" err="1">
                <a:solidFill>
                  <a:srgbClr val="D1D5DB"/>
                </a:solidFill>
                <a:latin typeface="Söhne"/>
              </a:rPr>
              <a:t>Recall</a:t>
            </a:r>
            <a:r>
              <a:rPr lang="es-ES" sz="1900" dirty="0">
                <a:solidFill>
                  <a:srgbClr val="D1D5DB"/>
                </a:solidFill>
                <a:latin typeface="Söhne"/>
              </a:rPr>
              <a:t>: El </a:t>
            </a:r>
            <a:r>
              <a:rPr lang="es-ES" sz="1900" dirty="0" err="1">
                <a:solidFill>
                  <a:srgbClr val="D1D5DB"/>
                </a:solidFill>
                <a:latin typeface="Söhne"/>
              </a:rPr>
              <a:t>recall</a:t>
            </a:r>
            <a:r>
              <a:rPr lang="es-ES" sz="1900" dirty="0">
                <a:solidFill>
                  <a:srgbClr val="D1D5DB"/>
                </a:solidFill>
                <a:latin typeface="Söhne"/>
              </a:rPr>
              <a:t> para la clase "No </a:t>
            </a:r>
            <a:r>
              <a:rPr lang="es-ES" sz="1900" dirty="0" err="1">
                <a:solidFill>
                  <a:srgbClr val="D1D5DB"/>
                </a:solidFill>
                <a:latin typeface="Söhne"/>
              </a:rPr>
              <a:t>Stroke</a:t>
            </a:r>
            <a:r>
              <a:rPr lang="es-ES" sz="1900" dirty="0">
                <a:solidFill>
                  <a:srgbClr val="D1D5DB"/>
                </a:solidFill>
                <a:latin typeface="Söhne"/>
              </a:rPr>
              <a:t>" fue de 0.9742 y para la clase "</a:t>
            </a:r>
            <a:r>
              <a:rPr lang="es-ES" sz="1900" dirty="0" err="1">
                <a:solidFill>
                  <a:srgbClr val="D1D5DB"/>
                </a:solidFill>
                <a:latin typeface="Söhne"/>
              </a:rPr>
              <a:t>Stroke</a:t>
            </a:r>
            <a:r>
              <a:rPr lang="es-ES" sz="1900" dirty="0">
                <a:solidFill>
                  <a:srgbClr val="D1D5DB"/>
                </a:solidFill>
                <a:latin typeface="Söhne"/>
              </a:rPr>
              <a:t>" fue de 0.9829.</a:t>
            </a:r>
          </a:p>
          <a:p>
            <a:pPr marL="685800" lvl="2">
              <a:spcBef>
                <a:spcPts val="1000"/>
              </a:spcBef>
            </a:pPr>
            <a:r>
              <a:rPr lang="es-ES" sz="1900" dirty="0">
                <a:solidFill>
                  <a:srgbClr val="D1D5DB"/>
                </a:solidFill>
                <a:latin typeface="Söhne"/>
              </a:rPr>
              <a:t>F1-score: El F1-score para la clase "No </a:t>
            </a:r>
            <a:r>
              <a:rPr lang="es-ES" sz="1900" dirty="0" err="1">
                <a:solidFill>
                  <a:srgbClr val="D1D5DB"/>
                </a:solidFill>
                <a:latin typeface="Söhne"/>
              </a:rPr>
              <a:t>Stroke</a:t>
            </a:r>
            <a:r>
              <a:rPr lang="es-ES" sz="1900" dirty="0">
                <a:solidFill>
                  <a:srgbClr val="D1D5DB"/>
                </a:solidFill>
                <a:latin typeface="Söhne"/>
              </a:rPr>
              <a:t>" fue de 0.9778 y para la clase "</a:t>
            </a:r>
            <a:r>
              <a:rPr lang="es-ES" sz="1900" dirty="0" err="1">
                <a:solidFill>
                  <a:srgbClr val="D1D5DB"/>
                </a:solidFill>
                <a:latin typeface="Söhne"/>
              </a:rPr>
              <a:t>Stroke</a:t>
            </a:r>
            <a:r>
              <a:rPr lang="es-ES" sz="1900" dirty="0">
                <a:solidFill>
                  <a:srgbClr val="D1D5DB"/>
                </a:solidFill>
                <a:latin typeface="Söhne"/>
              </a:rPr>
              <a:t>" fue de 0.9795.</a:t>
            </a:r>
          </a:p>
          <a:p>
            <a:r>
              <a:rPr lang="es-ES" sz="2300" dirty="0">
                <a:solidFill>
                  <a:srgbClr val="D1D5DB"/>
                </a:solidFill>
                <a:latin typeface="Söhne"/>
              </a:rPr>
              <a:t>A continuación, se muestra el mapa de calor de la matriz de confusión, que visualiza las predicciones correctas e incorrectas del modelo en cada clase.</a:t>
            </a:r>
            <a:endParaRPr lang="en-US" sz="2300" dirty="0">
              <a:solidFill>
                <a:srgbClr val="D1D5DB"/>
              </a:solidFill>
              <a:latin typeface="Söhne"/>
            </a:endParaRPr>
          </a:p>
        </p:txBody>
      </p:sp>
      <p:pic>
        <p:nvPicPr>
          <p:cNvPr id="7" name="Imagen 6">
            <a:extLst>
              <a:ext uri="{FF2B5EF4-FFF2-40B4-BE49-F238E27FC236}">
                <a16:creationId xmlns:a16="http://schemas.microsoft.com/office/drawing/2014/main" id="{4C098545-8032-EA14-8C42-4BDB18D28267}"/>
              </a:ext>
            </a:extLst>
          </p:cNvPr>
          <p:cNvPicPr>
            <a:picLocks noChangeAspect="1"/>
          </p:cNvPicPr>
          <p:nvPr/>
        </p:nvPicPr>
        <p:blipFill>
          <a:blip r:embed="rId2"/>
          <a:stretch>
            <a:fillRect/>
          </a:stretch>
        </p:blipFill>
        <p:spPr>
          <a:xfrm>
            <a:off x="6460445" y="1485629"/>
            <a:ext cx="4896533" cy="3886742"/>
          </a:xfrm>
          <a:prstGeom prst="rect">
            <a:avLst/>
          </a:prstGeom>
        </p:spPr>
      </p:pic>
    </p:spTree>
    <p:extLst>
      <p:ext uri="{BB962C8B-B14F-4D97-AF65-F5344CB8AC3E}">
        <p14:creationId xmlns:p14="http://schemas.microsoft.com/office/powerpoint/2010/main" val="4108853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36FEE1-4BCD-BFC1-C108-E8C80D694F80}"/>
              </a:ext>
            </a:extLst>
          </p:cNvPr>
          <p:cNvSpPr>
            <a:spLocks noGrp="1"/>
          </p:cNvSpPr>
          <p:nvPr>
            <p:ph type="title"/>
          </p:nvPr>
        </p:nvSpPr>
        <p:spPr>
          <a:xfrm>
            <a:off x="1069649" y="572569"/>
            <a:ext cx="9144000" cy="1266498"/>
          </a:xfrm>
        </p:spPr>
        <p:txBody>
          <a:bodyPr/>
          <a:lstStyle/>
          <a:p>
            <a:pPr algn="ctr"/>
            <a:r>
              <a:rPr lang="es-ES" dirty="0"/>
              <a:t>Conclusiones</a:t>
            </a:r>
          </a:p>
        </p:txBody>
      </p:sp>
      <p:sp>
        <p:nvSpPr>
          <p:cNvPr id="3" name="Marcador de contenido 2">
            <a:extLst>
              <a:ext uri="{FF2B5EF4-FFF2-40B4-BE49-F238E27FC236}">
                <a16:creationId xmlns:a16="http://schemas.microsoft.com/office/drawing/2014/main" id="{7383462E-4D49-9A00-3D31-F19076754A30}"/>
              </a:ext>
            </a:extLst>
          </p:cNvPr>
          <p:cNvSpPr>
            <a:spLocks noGrp="1"/>
          </p:cNvSpPr>
          <p:nvPr>
            <p:ph sz="half" idx="1"/>
          </p:nvPr>
        </p:nvSpPr>
        <p:spPr>
          <a:xfrm>
            <a:off x="821819" y="1970934"/>
            <a:ext cx="10817551" cy="3048000"/>
          </a:xfrm>
        </p:spPr>
        <p:txBody>
          <a:bodyPr>
            <a:noAutofit/>
          </a:bodyPr>
          <a:lstStyle/>
          <a:p>
            <a:pPr algn="just"/>
            <a:r>
              <a:rPr lang="es-ES" sz="1600" dirty="0">
                <a:solidFill>
                  <a:srgbClr val="D1D5DB"/>
                </a:solidFill>
                <a:latin typeface="Söhne"/>
              </a:rPr>
              <a:t>Rendimiento del modelo: El modelo KNN con los mejores </a:t>
            </a:r>
            <a:r>
              <a:rPr lang="es-ES" sz="1600" dirty="0" err="1">
                <a:solidFill>
                  <a:srgbClr val="D1D5DB"/>
                </a:solidFill>
                <a:latin typeface="Söhne"/>
              </a:rPr>
              <a:t>hiperparámetros</a:t>
            </a:r>
            <a:r>
              <a:rPr lang="es-ES" sz="1600" dirty="0">
                <a:solidFill>
                  <a:srgbClr val="D1D5DB"/>
                </a:solidFill>
                <a:latin typeface="Söhne"/>
              </a:rPr>
              <a:t> encontrados (distancia de Manhattan y 3 vecinos) ha demostrado un buen rendimiento en la clasificación de casos de accidente cerebrovascular. Las métricas de evaluación, como precisión, </a:t>
            </a:r>
            <a:r>
              <a:rPr lang="es-ES" sz="1600" dirty="0" err="1">
                <a:solidFill>
                  <a:srgbClr val="D1D5DB"/>
                </a:solidFill>
                <a:latin typeface="Söhne"/>
              </a:rPr>
              <a:t>recall</a:t>
            </a:r>
            <a:r>
              <a:rPr lang="es-ES" sz="1600" dirty="0">
                <a:solidFill>
                  <a:srgbClr val="D1D5DB"/>
                </a:solidFill>
                <a:latin typeface="Söhne"/>
              </a:rPr>
              <a:t> y F1-score, muestran resultados favorables tanto para la clase "No </a:t>
            </a:r>
            <a:r>
              <a:rPr lang="es-ES" sz="1600" dirty="0" err="1">
                <a:solidFill>
                  <a:srgbClr val="D1D5DB"/>
                </a:solidFill>
                <a:latin typeface="Söhne"/>
              </a:rPr>
              <a:t>Stroke</a:t>
            </a:r>
            <a:r>
              <a:rPr lang="es-ES" sz="1600" dirty="0">
                <a:solidFill>
                  <a:srgbClr val="D1D5DB"/>
                </a:solidFill>
                <a:latin typeface="Söhne"/>
              </a:rPr>
              <a:t>" como para la clase "</a:t>
            </a:r>
            <a:r>
              <a:rPr lang="es-ES" sz="1600" dirty="0" err="1">
                <a:solidFill>
                  <a:srgbClr val="D1D5DB"/>
                </a:solidFill>
                <a:latin typeface="Söhne"/>
              </a:rPr>
              <a:t>Stroke</a:t>
            </a:r>
            <a:r>
              <a:rPr lang="es-ES" sz="1600" dirty="0">
                <a:solidFill>
                  <a:srgbClr val="D1D5DB"/>
                </a:solidFill>
                <a:latin typeface="Söhne"/>
              </a:rPr>
              <a:t>".</a:t>
            </a:r>
          </a:p>
          <a:p>
            <a:pPr algn="just"/>
            <a:r>
              <a:rPr lang="es-ES" sz="1600" dirty="0">
                <a:solidFill>
                  <a:srgbClr val="D1D5DB"/>
                </a:solidFill>
                <a:latin typeface="Söhne"/>
              </a:rPr>
              <a:t>Importancia del preprocesamiento: El preprocesamiento de datos desempeñó un papel crucial en el éxito del modelo. La limpieza de datos, el redondeo de variables, la creación de nuevas características y el tratamiento de </a:t>
            </a:r>
            <a:r>
              <a:rPr lang="es-ES" sz="1600" dirty="0" err="1">
                <a:solidFill>
                  <a:srgbClr val="D1D5DB"/>
                </a:solidFill>
                <a:latin typeface="Söhne"/>
              </a:rPr>
              <a:t>outliers</a:t>
            </a:r>
            <a:r>
              <a:rPr lang="es-ES" sz="1600" dirty="0">
                <a:solidFill>
                  <a:srgbClr val="D1D5DB"/>
                </a:solidFill>
                <a:latin typeface="Söhne"/>
              </a:rPr>
              <a:t> permitieron obtener un conjunto de datos más completo y representativo, lo que mejoró el rendimiento del modelo.</a:t>
            </a:r>
          </a:p>
          <a:p>
            <a:pPr algn="just"/>
            <a:r>
              <a:rPr lang="es-ES" sz="1600" dirty="0">
                <a:solidFill>
                  <a:srgbClr val="D1D5DB"/>
                </a:solidFill>
                <a:latin typeface="Söhne"/>
              </a:rPr>
              <a:t>Consideraciones sobre la métrica de distancia: La elección de la métrica de distancia es un factor importante en el rendimiento del modelo KNN. En este análisis, la distancia de Manhattan resultó ser una opción efectiva, capturando la similitud entre las instancias basada en el desplazamiento en líneas verticales y horizontales.</a:t>
            </a:r>
          </a:p>
          <a:p>
            <a:pPr algn="just"/>
            <a:r>
              <a:rPr lang="es-ES" sz="1600" dirty="0">
                <a:solidFill>
                  <a:srgbClr val="D1D5DB"/>
                </a:solidFill>
                <a:latin typeface="Söhne"/>
              </a:rPr>
              <a:t>Importancia de la validación cruzada: La validación cruzada y la búsqueda de </a:t>
            </a:r>
            <a:r>
              <a:rPr lang="es-ES" sz="1600" dirty="0" err="1">
                <a:solidFill>
                  <a:srgbClr val="D1D5DB"/>
                </a:solidFill>
                <a:latin typeface="Söhne"/>
              </a:rPr>
              <a:t>hiperparámetros</a:t>
            </a:r>
            <a:r>
              <a:rPr lang="es-ES" sz="1600" dirty="0">
                <a:solidFill>
                  <a:srgbClr val="D1D5DB"/>
                </a:solidFill>
                <a:latin typeface="Söhne"/>
              </a:rPr>
              <a:t> mediante </a:t>
            </a:r>
            <a:r>
              <a:rPr lang="es-ES" sz="1600" dirty="0" err="1">
                <a:solidFill>
                  <a:srgbClr val="D1D5DB"/>
                </a:solidFill>
                <a:latin typeface="Söhne"/>
              </a:rPr>
              <a:t>GridSearchCV</a:t>
            </a:r>
            <a:r>
              <a:rPr lang="es-ES" sz="1600" dirty="0">
                <a:solidFill>
                  <a:srgbClr val="D1D5DB"/>
                </a:solidFill>
                <a:latin typeface="Söhne"/>
              </a:rPr>
              <a:t> nos permitieron optimizar el modelo y obtener una estimación más confiable del rendimiento. Estos enfoques garantizan que el modelo sea capaz de generalizar a nuevos casos y reducen el riesgo de sobreajuste.</a:t>
            </a:r>
          </a:p>
          <a:p>
            <a:pPr algn="just"/>
            <a:endParaRPr lang="es-ES" sz="1600" dirty="0">
              <a:solidFill>
                <a:srgbClr val="D1D5DB"/>
              </a:solidFill>
              <a:latin typeface="Söhne"/>
            </a:endParaRPr>
          </a:p>
          <a:p>
            <a:pPr marL="0" indent="0" algn="just">
              <a:buNone/>
            </a:pPr>
            <a:r>
              <a:rPr lang="es-ES" sz="1600" dirty="0">
                <a:solidFill>
                  <a:srgbClr val="D1D5DB"/>
                </a:solidFill>
                <a:latin typeface="Söhne"/>
              </a:rPr>
              <a:t>En general, el modelo KNN aplicado a nuestro conjunto de datos de accidente cerebrovascular ha demostrado ser efectivo en la clasificación y detección de casos. Estas conclusiones respaldan la utilidad de los enfoques de aprendizaje automático en la identificación de factores de riesgo y la toma de decisiones relacionadas con la prevención de accidentes cerebrovasculares.</a:t>
            </a:r>
          </a:p>
        </p:txBody>
      </p:sp>
    </p:spTree>
    <p:extLst>
      <p:ext uri="{BB962C8B-B14F-4D97-AF65-F5344CB8AC3E}">
        <p14:creationId xmlns:p14="http://schemas.microsoft.com/office/powerpoint/2010/main" val="68974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4130E94-1C65-D220-91BE-E7B5A96DD68D}"/>
              </a:ext>
            </a:extLst>
          </p:cNvPr>
          <p:cNvSpPr>
            <a:spLocks noGrp="1"/>
          </p:cNvSpPr>
          <p:nvPr>
            <p:ph type="title"/>
          </p:nvPr>
        </p:nvSpPr>
        <p:spPr>
          <a:xfrm>
            <a:off x="1189290" y="438684"/>
            <a:ext cx="9144000" cy="1263649"/>
          </a:xfrm>
        </p:spPr>
        <p:txBody>
          <a:bodyPr/>
          <a:lstStyle/>
          <a:p>
            <a:pPr algn="ctr"/>
            <a:r>
              <a:rPr lang="es-ES" dirty="0"/>
              <a:t>Introducción al problema</a:t>
            </a:r>
          </a:p>
        </p:txBody>
      </p:sp>
      <p:sp>
        <p:nvSpPr>
          <p:cNvPr id="5" name="Marcador de contenido 4">
            <a:extLst>
              <a:ext uri="{FF2B5EF4-FFF2-40B4-BE49-F238E27FC236}">
                <a16:creationId xmlns:a16="http://schemas.microsoft.com/office/drawing/2014/main" id="{26B87AEF-4C53-2FFF-8203-047D615F2DCB}"/>
              </a:ext>
            </a:extLst>
          </p:cNvPr>
          <p:cNvSpPr>
            <a:spLocks noGrp="1"/>
          </p:cNvSpPr>
          <p:nvPr>
            <p:ph sz="half" idx="1"/>
          </p:nvPr>
        </p:nvSpPr>
        <p:spPr>
          <a:xfrm>
            <a:off x="3000997" y="1279022"/>
            <a:ext cx="9069937" cy="1874377"/>
          </a:xfrm>
        </p:spPr>
        <p:txBody>
          <a:bodyPr>
            <a:normAutofit lnSpcReduction="10000"/>
          </a:bodyPr>
          <a:lstStyle/>
          <a:p>
            <a:pPr marL="0" indent="0" algn="just">
              <a:buNone/>
            </a:pPr>
            <a:r>
              <a:rPr lang="es-ES" b="0" i="0" dirty="0">
                <a:solidFill>
                  <a:srgbClr val="D1D5DB"/>
                </a:solidFill>
                <a:effectLst/>
                <a:latin typeface="Söhne"/>
              </a:rPr>
              <a:t>En el campo de la cardiología, la data </a:t>
            </a:r>
            <a:r>
              <a:rPr lang="es-ES" b="0" i="0" dirty="0" err="1">
                <a:solidFill>
                  <a:srgbClr val="D1D5DB"/>
                </a:solidFill>
                <a:effectLst/>
                <a:latin typeface="Söhne"/>
              </a:rPr>
              <a:t>science</a:t>
            </a:r>
            <a:r>
              <a:rPr lang="es-ES" b="0" i="0" dirty="0">
                <a:solidFill>
                  <a:srgbClr val="D1D5DB"/>
                </a:solidFill>
                <a:effectLst/>
                <a:latin typeface="Söhne"/>
              </a:rPr>
              <a:t> es una disciplina que puede ser utilizada para mejorar la detección temprana y el tratamiento de enfermedades cardiovasculares, que son una de las principales causas de muerte en todo el mundo.</a:t>
            </a:r>
            <a:endParaRPr lang="es-ES" dirty="0"/>
          </a:p>
        </p:txBody>
      </p:sp>
      <p:sp>
        <p:nvSpPr>
          <p:cNvPr id="6" name="Marcador de contenido 5">
            <a:extLst>
              <a:ext uri="{FF2B5EF4-FFF2-40B4-BE49-F238E27FC236}">
                <a16:creationId xmlns:a16="http://schemas.microsoft.com/office/drawing/2014/main" id="{CF8E7265-5A1B-054D-CBF2-F6C521CF7774}"/>
              </a:ext>
            </a:extLst>
          </p:cNvPr>
          <p:cNvSpPr>
            <a:spLocks noGrp="1"/>
          </p:cNvSpPr>
          <p:nvPr>
            <p:ph sz="half" idx="2"/>
          </p:nvPr>
        </p:nvSpPr>
        <p:spPr>
          <a:xfrm>
            <a:off x="764848" y="3918247"/>
            <a:ext cx="8045866" cy="1874376"/>
          </a:xfrm>
        </p:spPr>
        <p:txBody>
          <a:bodyPr>
            <a:normAutofit lnSpcReduction="10000"/>
          </a:bodyPr>
          <a:lstStyle/>
          <a:p>
            <a:pPr marL="0" indent="0" algn="just">
              <a:buNone/>
            </a:pPr>
            <a:r>
              <a:rPr lang="es-ES" b="0" i="0" dirty="0">
                <a:solidFill>
                  <a:srgbClr val="D1D5DB"/>
                </a:solidFill>
                <a:effectLst/>
                <a:latin typeface="Söhne"/>
              </a:rPr>
              <a:t>En esta presentación, exploraremos el campo de la cardiología, y cómo esta disciplina puede ser utilizada para abordar algunos de los desafíos más importantes en el diagnóstico de afecciones cardíacas.</a:t>
            </a:r>
            <a:endParaRPr lang="es-ES" dirty="0"/>
          </a:p>
        </p:txBody>
      </p:sp>
      <p:pic>
        <p:nvPicPr>
          <p:cNvPr id="7" name="Imagen 6" descr="Estetoscopio con cable que crea la forma de monitor cardíaco">
            <a:extLst>
              <a:ext uri="{FF2B5EF4-FFF2-40B4-BE49-F238E27FC236}">
                <a16:creationId xmlns:a16="http://schemas.microsoft.com/office/drawing/2014/main" id="{DB645A80-6531-B73C-0CD6-9B1DB4CFD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35" y="1279022"/>
            <a:ext cx="2581982" cy="1660731"/>
          </a:xfrm>
          <a:prstGeom prst="rect">
            <a:avLst/>
          </a:prstGeom>
        </p:spPr>
      </p:pic>
      <p:pic>
        <p:nvPicPr>
          <p:cNvPr id="9" name="Imagen 8" descr="Fondo gráfico de partículas abstractas">
            <a:extLst>
              <a:ext uri="{FF2B5EF4-FFF2-40B4-BE49-F238E27FC236}">
                <a16:creationId xmlns:a16="http://schemas.microsoft.com/office/drawing/2014/main" id="{8173F974-370A-AB51-29D1-64C3AFF3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678" y="3918247"/>
            <a:ext cx="2199693" cy="1466104"/>
          </a:xfrm>
          <a:prstGeom prst="rect">
            <a:avLst/>
          </a:prstGeom>
        </p:spPr>
      </p:pic>
    </p:spTree>
    <p:extLst>
      <p:ext uri="{BB962C8B-B14F-4D97-AF65-F5344CB8AC3E}">
        <p14:creationId xmlns:p14="http://schemas.microsoft.com/office/powerpoint/2010/main" val="1708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49A1B8-7727-CE89-DEE2-40103480329E}"/>
              </a:ext>
            </a:extLst>
          </p:cNvPr>
          <p:cNvSpPr>
            <a:spLocks noGrp="1"/>
          </p:cNvSpPr>
          <p:nvPr>
            <p:ph type="title"/>
          </p:nvPr>
        </p:nvSpPr>
        <p:spPr>
          <a:xfrm>
            <a:off x="1223473" y="489958"/>
            <a:ext cx="9144000" cy="1263649"/>
          </a:xfrm>
        </p:spPr>
        <p:txBody>
          <a:bodyPr/>
          <a:lstStyle/>
          <a:p>
            <a:pPr algn="ctr"/>
            <a:r>
              <a:rPr lang="es-ES" dirty="0"/>
              <a:t>Contexto</a:t>
            </a:r>
          </a:p>
        </p:txBody>
      </p:sp>
      <p:sp>
        <p:nvSpPr>
          <p:cNvPr id="3" name="Marcador de contenido 2">
            <a:extLst>
              <a:ext uri="{FF2B5EF4-FFF2-40B4-BE49-F238E27FC236}">
                <a16:creationId xmlns:a16="http://schemas.microsoft.com/office/drawing/2014/main" id="{7AA533F2-5163-C626-1CC8-B38E0805FD61}"/>
              </a:ext>
            </a:extLst>
          </p:cNvPr>
          <p:cNvSpPr>
            <a:spLocks noGrp="1"/>
          </p:cNvSpPr>
          <p:nvPr>
            <p:ph sz="half" idx="1"/>
          </p:nvPr>
        </p:nvSpPr>
        <p:spPr>
          <a:xfrm>
            <a:off x="531263" y="2287424"/>
            <a:ext cx="7065947" cy="3048000"/>
          </a:xfrm>
        </p:spPr>
        <p:txBody>
          <a:bodyPr>
            <a:normAutofit fontScale="70000" lnSpcReduction="20000"/>
          </a:bodyPr>
          <a:lstStyle/>
          <a:p>
            <a:pPr marL="0" indent="0" algn="just">
              <a:buNone/>
            </a:pPr>
            <a:r>
              <a:rPr lang="es-ES" sz="4000" dirty="0">
                <a:solidFill>
                  <a:srgbClr val="D1D5DB"/>
                </a:solidFill>
                <a:latin typeface="Söhne"/>
              </a:rPr>
              <a:t>Según la OMS las enfermedades cardiovasculares (ECV) son la principal causa de muerte en todo el mundo. Los últimos datos arrojan que en 2015 fallecieron 17,7 millones de personas, un 31% de todas las muertes mundiales dicho año. Se requiere establecer si es posible determinar las probabilidades de sufrir un ataque cardíaco.</a:t>
            </a:r>
          </a:p>
          <a:p>
            <a:endParaRPr lang="es-ES" dirty="0"/>
          </a:p>
        </p:txBody>
      </p:sp>
      <p:graphicFrame>
        <p:nvGraphicFramePr>
          <p:cNvPr id="7" name="Marcador de contenido 6">
            <a:extLst>
              <a:ext uri="{FF2B5EF4-FFF2-40B4-BE49-F238E27FC236}">
                <a16:creationId xmlns:a16="http://schemas.microsoft.com/office/drawing/2014/main" id="{9B7CDBDE-4DA8-9B16-A9AA-A1D2412E6B62}"/>
              </a:ext>
            </a:extLst>
          </p:cNvPr>
          <p:cNvGraphicFramePr>
            <a:graphicFrameLocks noGrp="1"/>
          </p:cNvGraphicFramePr>
          <p:nvPr>
            <p:ph sz="half" idx="2"/>
            <p:extLst>
              <p:ext uri="{D42A27DB-BD31-4B8C-83A1-F6EECF244321}">
                <p14:modId xmlns:p14="http://schemas.microsoft.com/office/powerpoint/2010/main" val="902681688"/>
              </p:ext>
            </p:extLst>
          </p:nvPr>
        </p:nvGraphicFramePr>
        <p:xfrm>
          <a:off x="6797675" y="2287588"/>
          <a:ext cx="4572000" cy="30480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Google Shape;97;p14">
            <a:extLst>
              <a:ext uri="{FF2B5EF4-FFF2-40B4-BE49-F238E27FC236}">
                <a16:creationId xmlns:a16="http://schemas.microsoft.com/office/drawing/2014/main" id="{AD7B6E57-70E1-A5A9-5734-7C14FD807F09}"/>
              </a:ext>
            </a:extLst>
          </p:cNvPr>
          <p:cNvPicPr preferRelativeResize="0"/>
          <p:nvPr/>
        </p:nvPicPr>
        <p:blipFill>
          <a:blip r:embed="rId3">
            <a:alphaModFix/>
          </a:blip>
          <a:stretch>
            <a:fillRect/>
          </a:stretch>
        </p:blipFill>
        <p:spPr>
          <a:xfrm>
            <a:off x="8327269" y="5315469"/>
            <a:ext cx="1724616" cy="554100"/>
          </a:xfrm>
          <a:prstGeom prst="rect">
            <a:avLst/>
          </a:prstGeom>
          <a:noFill/>
          <a:ln>
            <a:noFill/>
          </a:ln>
        </p:spPr>
      </p:pic>
    </p:spTree>
    <p:extLst>
      <p:ext uri="{BB962C8B-B14F-4D97-AF65-F5344CB8AC3E}">
        <p14:creationId xmlns:p14="http://schemas.microsoft.com/office/powerpoint/2010/main" val="134300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A7FC76-994A-D9E7-0AA3-E3B80B3229E7}"/>
              </a:ext>
            </a:extLst>
          </p:cNvPr>
          <p:cNvSpPr>
            <a:spLocks noGrp="1"/>
          </p:cNvSpPr>
          <p:nvPr>
            <p:ph type="title"/>
          </p:nvPr>
        </p:nvSpPr>
        <p:spPr>
          <a:xfrm>
            <a:off x="835022" y="149168"/>
            <a:ext cx="4745505" cy="1666499"/>
          </a:xfrm>
        </p:spPr>
        <p:txBody>
          <a:bodyPr vert="horz" lIns="91440" tIns="45720" rIns="91440" bIns="45720" rtlCol="0" anchor="b" anchorCtr="0">
            <a:normAutofit/>
          </a:bodyPr>
          <a:lstStyle/>
          <a:p>
            <a:pPr algn="ctr"/>
            <a:r>
              <a:rPr lang="en-US" kern="1200" dirty="0" err="1">
                <a:solidFill>
                  <a:schemeClr val="tx1"/>
                </a:solidFill>
                <a:latin typeface="+mj-lt"/>
                <a:ea typeface="+mj-ea"/>
                <a:cs typeface="+mj-cs"/>
              </a:rPr>
              <a:t>Objetivo</a:t>
            </a:r>
            <a:endParaRPr lang="en-US" kern="1200" dirty="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EEE0F5D6-A31C-8F2A-C8AE-6BC1AFBEF012}"/>
              </a:ext>
            </a:extLst>
          </p:cNvPr>
          <p:cNvSpPr>
            <a:spLocks noGrp="1"/>
          </p:cNvSpPr>
          <p:nvPr>
            <p:ph sz="half" idx="1"/>
          </p:nvPr>
        </p:nvSpPr>
        <p:spPr>
          <a:xfrm>
            <a:off x="835021" y="1964835"/>
            <a:ext cx="4745505" cy="3280777"/>
          </a:xfrm>
        </p:spPr>
        <p:txBody>
          <a:bodyPr vert="horz" lIns="91440" tIns="45720" rIns="91440" bIns="45720" rtlCol="0">
            <a:normAutofit/>
          </a:bodyPr>
          <a:lstStyle/>
          <a:p>
            <a:pPr marL="0"/>
            <a:r>
              <a:rPr lang="es-ES" sz="1300" dirty="0"/>
              <a:t>Analizaremos</a:t>
            </a:r>
            <a:r>
              <a:rPr lang="en-US" sz="1300" dirty="0"/>
              <a:t> un dataset e intentaremos </a:t>
            </a:r>
            <a:r>
              <a:rPr lang="en-US" sz="1300" dirty="0" err="1"/>
              <a:t>dar</a:t>
            </a:r>
            <a:r>
              <a:rPr lang="en-US" sz="1300" dirty="0"/>
              <a:t> </a:t>
            </a:r>
            <a:r>
              <a:rPr lang="en-US" sz="1300" dirty="0" err="1"/>
              <a:t>respuesta</a:t>
            </a:r>
            <a:r>
              <a:rPr lang="en-US" sz="1300" dirty="0"/>
              <a:t> a las </a:t>
            </a:r>
            <a:r>
              <a:rPr lang="en-US" sz="1300" dirty="0" err="1"/>
              <a:t>siguientes</a:t>
            </a:r>
            <a:r>
              <a:rPr lang="en-US" sz="1300" dirty="0"/>
              <a:t> </a:t>
            </a:r>
            <a:r>
              <a:rPr lang="en-US" sz="1300" dirty="0" err="1"/>
              <a:t>preguntas</a:t>
            </a:r>
            <a:r>
              <a:rPr lang="en-US" sz="1300" dirty="0"/>
              <a:t>:</a:t>
            </a:r>
          </a:p>
          <a:p>
            <a:endParaRPr lang="en-US" sz="1300" dirty="0"/>
          </a:p>
          <a:p>
            <a:r>
              <a:rPr lang="en-US" sz="1300" dirty="0"/>
              <a:t>¿</a:t>
            </a:r>
            <a:r>
              <a:rPr lang="en-US" sz="1300" dirty="0" err="1"/>
              <a:t>Cuántos</a:t>
            </a:r>
            <a:r>
              <a:rPr lang="en-US" sz="1300" dirty="0"/>
              <a:t> </a:t>
            </a:r>
            <a:r>
              <a:rPr lang="en-US" sz="1300" dirty="0" err="1"/>
              <a:t>pacientes</a:t>
            </a:r>
            <a:r>
              <a:rPr lang="en-US" sz="1300" dirty="0"/>
              <a:t> </a:t>
            </a:r>
            <a:r>
              <a:rPr lang="en-US" sz="1300" dirty="0" err="1"/>
              <a:t>han</a:t>
            </a:r>
            <a:r>
              <a:rPr lang="en-US" sz="1300" dirty="0"/>
              <a:t> </a:t>
            </a:r>
            <a:r>
              <a:rPr lang="en-US" sz="1300" dirty="0" err="1"/>
              <a:t>tenido</a:t>
            </a:r>
            <a:r>
              <a:rPr lang="en-US" sz="1300" dirty="0"/>
              <a:t> un </a:t>
            </a:r>
            <a:r>
              <a:rPr lang="en-US" sz="1300" dirty="0" err="1"/>
              <a:t>ataque</a:t>
            </a:r>
            <a:r>
              <a:rPr lang="en-US" sz="1300" dirty="0"/>
              <a:t> </a:t>
            </a:r>
            <a:r>
              <a:rPr lang="en-US" sz="1300" dirty="0" err="1"/>
              <a:t>cardíaco</a:t>
            </a:r>
            <a:r>
              <a:rPr lang="en-US" sz="1300" dirty="0"/>
              <a:t>?</a:t>
            </a:r>
          </a:p>
          <a:p>
            <a:r>
              <a:rPr lang="en-US" sz="1300" dirty="0"/>
              <a:t>¿Hay </a:t>
            </a:r>
            <a:r>
              <a:rPr lang="en-US" sz="1300" dirty="0" err="1"/>
              <a:t>una</a:t>
            </a:r>
            <a:r>
              <a:rPr lang="en-US" sz="1300" dirty="0"/>
              <a:t> </a:t>
            </a:r>
            <a:r>
              <a:rPr lang="en-US" sz="1300" dirty="0" err="1"/>
              <a:t>diferencia</a:t>
            </a:r>
            <a:r>
              <a:rPr lang="en-US" sz="1300" dirty="0"/>
              <a:t> </a:t>
            </a:r>
            <a:r>
              <a:rPr lang="en-US" sz="1300" dirty="0" err="1"/>
              <a:t>significativa</a:t>
            </a:r>
            <a:r>
              <a:rPr lang="en-US" sz="1300" dirty="0"/>
              <a:t> </a:t>
            </a:r>
            <a:r>
              <a:rPr lang="en-US" sz="1300" dirty="0" err="1"/>
              <a:t>en</a:t>
            </a:r>
            <a:r>
              <a:rPr lang="en-US" sz="1300" dirty="0"/>
              <a:t> la </a:t>
            </a:r>
            <a:r>
              <a:rPr lang="en-US" sz="1300" dirty="0" err="1"/>
              <a:t>incidencia</a:t>
            </a:r>
            <a:r>
              <a:rPr lang="en-US" sz="1300" dirty="0"/>
              <a:t> de </a:t>
            </a:r>
            <a:r>
              <a:rPr lang="en-US" sz="1300" dirty="0" err="1"/>
              <a:t>ataques</a:t>
            </a:r>
            <a:r>
              <a:rPr lang="en-US" sz="1300" dirty="0"/>
              <a:t> </a:t>
            </a:r>
            <a:r>
              <a:rPr lang="en-US" sz="1300" dirty="0" err="1"/>
              <a:t>cardíacos</a:t>
            </a:r>
            <a:r>
              <a:rPr lang="en-US" sz="1300" dirty="0"/>
              <a:t> entre hombres y </a:t>
            </a:r>
            <a:r>
              <a:rPr lang="en-US" sz="1300" dirty="0" err="1"/>
              <a:t>mujeres</a:t>
            </a:r>
            <a:r>
              <a:rPr lang="en-US" sz="1300" dirty="0"/>
              <a:t>?</a:t>
            </a:r>
          </a:p>
          <a:p>
            <a:r>
              <a:rPr lang="en-US" sz="1300" dirty="0"/>
              <a:t>¿Hay </a:t>
            </a:r>
            <a:r>
              <a:rPr lang="en-US" sz="1300" dirty="0" err="1"/>
              <a:t>una</a:t>
            </a:r>
            <a:r>
              <a:rPr lang="en-US" sz="1300" dirty="0"/>
              <a:t> </a:t>
            </a:r>
            <a:r>
              <a:rPr lang="en-US" sz="1300" dirty="0" err="1"/>
              <a:t>relación</a:t>
            </a:r>
            <a:r>
              <a:rPr lang="en-US" sz="1300" dirty="0"/>
              <a:t> entre la </a:t>
            </a:r>
            <a:r>
              <a:rPr lang="en-US" sz="1300" dirty="0" err="1"/>
              <a:t>edad</a:t>
            </a:r>
            <a:r>
              <a:rPr lang="en-US" sz="1300" dirty="0"/>
              <a:t> y </a:t>
            </a:r>
            <a:r>
              <a:rPr lang="es-ES" sz="1300" dirty="0"/>
              <a:t>la</a:t>
            </a:r>
            <a:r>
              <a:rPr lang="en-US" sz="1300" dirty="0"/>
              <a:t> </a:t>
            </a:r>
            <a:r>
              <a:rPr lang="en-US" sz="1300" dirty="0" err="1"/>
              <a:t>incidencia</a:t>
            </a:r>
            <a:r>
              <a:rPr lang="en-US" sz="1300" dirty="0"/>
              <a:t> de </a:t>
            </a:r>
            <a:r>
              <a:rPr lang="en-US" sz="1300" dirty="0" err="1"/>
              <a:t>ataques</a:t>
            </a:r>
            <a:r>
              <a:rPr lang="en-US" sz="1300" dirty="0"/>
              <a:t> </a:t>
            </a:r>
            <a:r>
              <a:rPr lang="en-US" sz="1300" dirty="0" err="1"/>
              <a:t>cardíacos</a:t>
            </a:r>
            <a:r>
              <a:rPr lang="en-US" sz="1300" dirty="0"/>
              <a:t>?</a:t>
            </a:r>
          </a:p>
          <a:p>
            <a:r>
              <a:rPr lang="en-US" sz="1300" dirty="0"/>
              <a:t>¿</a:t>
            </a:r>
            <a:r>
              <a:rPr lang="en-US" sz="1300" dirty="0" err="1"/>
              <a:t>Qué</a:t>
            </a:r>
            <a:r>
              <a:rPr lang="en-US" sz="1300" dirty="0"/>
              <a:t> </a:t>
            </a:r>
            <a:r>
              <a:rPr lang="es-ES" sz="1300" dirty="0"/>
              <a:t>masa</a:t>
            </a:r>
            <a:r>
              <a:rPr lang="en-US" sz="1300" dirty="0"/>
              <a:t> corporal </a:t>
            </a:r>
            <a:r>
              <a:rPr lang="en-US" sz="1300" dirty="0" err="1"/>
              <a:t>tienen</a:t>
            </a:r>
            <a:r>
              <a:rPr lang="en-US" sz="1300" dirty="0"/>
              <a:t> </a:t>
            </a:r>
            <a:r>
              <a:rPr lang="en-US" sz="1300" dirty="0" err="1"/>
              <a:t>los</a:t>
            </a:r>
            <a:r>
              <a:rPr lang="en-US" sz="1300" dirty="0"/>
              <a:t> </a:t>
            </a:r>
            <a:r>
              <a:rPr lang="en-US" sz="1300" dirty="0" err="1"/>
              <a:t>pacientes</a:t>
            </a:r>
            <a:r>
              <a:rPr lang="en-US" sz="1300" dirty="0"/>
              <a:t>?</a:t>
            </a:r>
          </a:p>
          <a:p>
            <a:r>
              <a:rPr lang="en-US" sz="1300" dirty="0"/>
              <a:t>¿Hay </a:t>
            </a:r>
            <a:r>
              <a:rPr lang="en-US" sz="1300" dirty="0" err="1"/>
              <a:t>alguna</a:t>
            </a:r>
            <a:r>
              <a:rPr lang="en-US" sz="1300" dirty="0"/>
              <a:t> </a:t>
            </a:r>
            <a:r>
              <a:rPr lang="en-US" sz="1300" dirty="0" err="1"/>
              <a:t>relación</a:t>
            </a:r>
            <a:r>
              <a:rPr lang="en-US" sz="1300" dirty="0"/>
              <a:t> entre la masa corporal, la </a:t>
            </a:r>
            <a:r>
              <a:rPr lang="en-US" sz="1300" dirty="0" err="1"/>
              <a:t>glucosa</a:t>
            </a:r>
            <a:r>
              <a:rPr lang="en-US" sz="1300" dirty="0"/>
              <a:t> y la </a:t>
            </a:r>
            <a:r>
              <a:rPr lang="en-US" sz="1300" dirty="0" err="1"/>
              <a:t>posibilidad</a:t>
            </a:r>
            <a:r>
              <a:rPr lang="en-US" sz="1300" dirty="0"/>
              <a:t> del </a:t>
            </a:r>
            <a:r>
              <a:rPr lang="en-US" sz="1300" dirty="0" err="1"/>
              <a:t>ataque</a:t>
            </a:r>
            <a:r>
              <a:rPr lang="en-US" sz="1300" dirty="0"/>
              <a:t> </a:t>
            </a:r>
            <a:r>
              <a:rPr lang="en-US" sz="1300" dirty="0" err="1"/>
              <a:t>cardíaco</a:t>
            </a:r>
            <a:r>
              <a:rPr lang="en-US" sz="1300" dirty="0"/>
              <a:t>?</a:t>
            </a:r>
          </a:p>
          <a:p>
            <a:endParaRPr lang="en-US" sz="1300" dirty="0"/>
          </a:p>
        </p:txBody>
      </p:sp>
      <p:grpSp>
        <p:nvGrpSpPr>
          <p:cNvPr id="13" name="Group 12">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Marcador de contenido 5" descr="Rompecabezas con relleno sólido">
            <a:extLst>
              <a:ext uri="{FF2B5EF4-FFF2-40B4-BE49-F238E27FC236}">
                <a16:creationId xmlns:a16="http://schemas.microsoft.com/office/drawing/2014/main" id="{AA8273C5-F7F1-49DF-AF0E-271CF2645076}"/>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4814" y="1350833"/>
            <a:ext cx="3063347" cy="3063347"/>
          </a:xfrm>
          <a:prstGeom prst="rect">
            <a:avLst/>
          </a:prstGeom>
        </p:spPr>
      </p:pic>
    </p:spTree>
    <p:extLst>
      <p:ext uri="{BB962C8B-B14F-4D97-AF65-F5344CB8AC3E}">
        <p14:creationId xmlns:p14="http://schemas.microsoft.com/office/powerpoint/2010/main" val="3637446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8EFFE9-FDC9-1A02-56B3-9E0DBFD4ED4A}"/>
              </a:ext>
            </a:extLst>
          </p:cNvPr>
          <p:cNvSpPr>
            <a:spLocks noGrp="1"/>
          </p:cNvSpPr>
          <p:nvPr>
            <p:ph type="title"/>
          </p:nvPr>
        </p:nvSpPr>
        <p:spPr/>
        <p:txBody>
          <a:bodyPr/>
          <a:lstStyle/>
          <a:p>
            <a:r>
              <a:rPr lang="es-ES" dirty="0"/>
              <a:t>Datos</a:t>
            </a:r>
          </a:p>
        </p:txBody>
      </p:sp>
      <p:sp>
        <p:nvSpPr>
          <p:cNvPr id="3" name="Marcador de contenido 2">
            <a:extLst>
              <a:ext uri="{FF2B5EF4-FFF2-40B4-BE49-F238E27FC236}">
                <a16:creationId xmlns:a16="http://schemas.microsoft.com/office/drawing/2014/main" id="{9EB30E82-629E-8499-836D-50F2E16A6E82}"/>
              </a:ext>
            </a:extLst>
          </p:cNvPr>
          <p:cNvSpPr>
            <a:spLocks noGrp="1"/>
          </p:cNvSpPr>
          <p:nvPr>
            <p:ph sz="half" idx="1"/>
          </p:nvPr>
        </p:nvSpPr>
        <p:spPr/>
        <p:txBody>
          <a:bodyPr>
            <a:normAutofit fontScale="85000" lnSpcReduction="20000"/>
          </a:bodyPr>
          <a:lstStyle/>
          <a:p>
            <a:r>
              <a:rPr lang="es-ES" dirty="0"/>
              <a:t>Los datos se recogen del siguiente csv: healthcare-dataset-stroke-data.csv</a:t>
            </a:r>
          </a:p>
          <a:p>
            <a:endParaRPr lang="es-ES" dirty="0"/>
          </a:p>
          <a:p>
            <a:r>
              <a:rPr lang="es-ES" dirty="0"/>
              <a:t>En este dataset se indican una serie de 5110 pacientes con ciertos valores y se indica si han sufrido un ataque cardíaco.</a:t>
            </a:r>
          </a:p>
        </p:txBody>
      </p:sp>
      <p:pic>
        <p:nvPicPr>
          <p:cNvPr id="11" name="Imagen 10">
            <a:extLst>
              <a:ext uri="{FF2B5EF4-FFF2-40B4-BE49-F238E27FC236}">
                <a16:creationId xmlns:a16="http://schemas.microsoft.com/office/drawing/2014/main" id="{8FE302E9-5D31-619B-E21F-6EBABC460257}"/>
              </a:ext>
            </a:extLst>
          </p:cNvPr>
          <p:cNvPicPr>
            <a:picLocks noChangeAspect="1"/>
          </p:cNvPicPr>
          <p:nvPr/>
        </p:nvPicPr>
        <p:blipFill>
          <a:blip r:embed="rId2"/>
          <a:stretch>
            <a:fillRect/>
          </a:stretch>
        </p:blipFill>
        <p:spPr>
          <a:xfrm>
            <a:off x="5874989" y="3212926"/>
            <a:ext cx="5962404" cy="1714851"/>
          </a:xfrm>
          <a:prstGeom prst="rect">
            <a:avLst/>
          </a:prstGeom>
        </p:spPr>
      </p:pic>
    </p:spTree>
    <p:extLst>
      <p:ext uri="{BB962C8B-B14F-4D97-AF65-F5344CB8AC3E}">
        <p14:creationId xmlns:p14="http://schemas.microsoft.com/office/powerpoint/2010/main" val="120504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693C41-3624-4829-77E7-EFCF4BD93735}"/>
              </a:ext>
            </a:extLst>
          </p:cNvPr>
          <p:cNvSpPr>
            <a:spLocks noGrp="1"/>
          </p:cNvSpPr>
          <p:nvPr>
            <p:ph type="title"/>
          </p:nvPr>
        </p:nvSpPr>
        <p:spPr>
          <a:xfrm>
            <a:off x="762001" y="921224"/>
            <a:ext cx="4571999" cy="1866425"/>
          </a:xfrm>
        </p:spPr>
        <p:txBody>
          <a:bodyPr vert="horz" lIns="91440" tIns="45720" rIns="91440" bIns="45720" rtlCol="0" anchor="b" anchorCtr="0">
            <a:normAutofit/>
          </a:bodyPr>
          <a:lstStyle/>
          <a:p>
            <a:r>
              <a:rPr lang="en-US" sz="4100" kern="1200">
                <a:solidFill>
                  <a:schemeClr val="tx1"/>
                </a:solidFill>
                <a:latin typeface="+mj-lt"/>
                <a:ea typeface="+mj-ea"/>
                <a:cs typeface="+mj-cs"/>
              </a:rPr>
              <a:t>Análisis Exploratorio de Datos (EDA)</a:t>
            </a:r>
          </a:p>
        </p:txBody>
      </p:sp>
      <p:sp>
        <p:nvSpPr>
          <p:cNvPr id="4" name="Marcador de contenido 3">
            <a:extLst>
              <a:ext uri="{FF2B5EF4-FFF2-40B4-BE49-F238E27FC236}">
                <a16:creationId xmlns:a16="http://schemas.microsoft.com/office/drawing/2014/main" id="{E18D7934-47D3-825D-9594-241AF20FE5C2}"/>
              </a:ext>
            </a:extLst>
          </p:cNvPr>
          <p:cNvSpPr>
            <a:spLocks noGrp="1"/>
          </p:cNvSpPr>
          <p:nvPr>
            <p:ph sz="half" idx="2"/>
          </p:nvPr>
        </p:nvSpPr>
        <p:spPr>
          <a:xfrm>
            <a:off x="762001" y="3047999"/>
            <a:ext cx="4571999" cy="3048001"/>
          </a:xfrm>
        </p:spPr>
        <p:txBody>
          <a:bodyPr vert="horz" lIns="91440" tIns="45720" rIns="91440" bIns="45720" rtlCol="0">
            <a:normAutofit/>
          </a:bodyPr>
          <a:lstStyle/>
          <a:p>
            <a:r>
              <a:rPr lang="en-US" sz="2400" dirty="0"/>
              <a:t>¿</a:t>
            </a:r>
            <a:r>
              <a:rPr lang="en-US" sz="2400" dirty="0" err="1"/>
              <a:t>Cuántos</a:t>
            </a:r>
            <a:r>
              <a:rPr lang="en-US" sz="2400" dirty="0"/>
              <a:t> </a:t>
            </a:r>
            <a:r>
              <a:rPr lang="en-US" sz="2400" dirty="0" err="1"/>
              <a:t>pacientes</a:t>
            </a:r>
            <a:r>
              <a:rPr lang="en-US" sz="2400" dirty="0"/>
              <a:t> </a:t>
            </a:r>
            <a:r>
              <a:rPr lang="en-US" sz="2400" dirty="0" err="1"/>
              <a:t>han</a:t>
            </a:r>
            <a:r>
              <a:rPr lang="en-US" sz="2400" dirty="0"/>
              <a:t> </a:t>
            </a:r>
            <a:r>
              <a:rPr lang="en-US" sz="2400" dirty="0" err="1"/>
              <a:t>tenido</a:t>
            </a:r>
            <a:r>
              <a:rPr lang="en-US" sz="2400" dirty="0"/>
              <a:t> un </a:t>
            </a:r>
            <a:r>
              <a:rPr lang="en-US" sz="2400" dirty="0" err="1"/>
              <a:t>ataque</a:t>
            </a:r>
            <a:r>
              <a:rPr lang="en-US" sz="2400" dirty="0"/>
              <a:t> </a:t>
            </a:r>
            <a:r>
              <a:rPr lang="en-US" sz="2400" dirty="0" err="1"/>
              <a:t>cardíaco</a:t>
            </a:r>
            <a:r>
              <a:rPr lang="en-US" sz="2400" dirty="0"/>
              <a:t>?</a:t>
            </a:r>
          </a:p>
          <a:p>
            <a:r>
              <a:rPr lang="en-US" sz="2400" dirty="0"/>
              <a:t>¿Hay </a:t>
            </a:r>
            <a:r>
              <a:rPr lang="en-US" sz="2400" dirty="0" err="1"/>
              <a:t>una</a:t>
            </a:r>
            <a:r>
              <a:rPr lang="en-US" sz="2400" dirty="0"/>
              <a:t> </a:t>
            </a:r>
            <a:r>
              <a:rPr lang="en-US" sz="2400" dirty="0" err="1"/>
              <a:t>diferencia</a:t>
            </a:r>
            <a:r>
              <a:rPr lang="en-US" sz="2400" dirty="0"/>
              <a:t> </a:t>
            </a:r>
            <a:r>
              <a:rPr lang="en-US" sz="2400" dirty="0" err="1"/>
              <a:t>significativa</a:t>
            </a:r>
            <a:r>
              <a:rPr lang="en-US" sz="2400" dirty="0"/>
              <a:t> </a:t>
            </a:r>
            <a:r>
              <a:rPr lang="en-US" sz="2400" dirty="0" err="1"/>
              <a:t>en</a:t>
            </a:r>
            <a:r>
              <a:rPr lang="en-US" sz="2400" dirty="0"/>
              <a:t> la </a:t>
            </a:r>
            <a:r>
              <a:rPr lang="en-US" sz="2400" dirty="0" err="1"/>
              <a:t>incidencia</a:t>
            </a:r>
            <a:r>
              <a:rPr lang="en-US" sz="2400" dirty="0"/>
              <a:t> de </a:t>
            </a:r>
            <a:r>
              <a:rPr lang="en-US" sz="2400" dirty="0" err="1"/>
              <a:t>ataques</a:t>
            </a:r>
            <a:r>
              <a:rPr lang="en-US" sz="2400" dirty="0"/>
              <a:t> </a:t>
            </a:r>
            <a:r>
              <a:rPr lang="en-US" sz="2400" dirty="0" err="1"/>
              <a:t>cardíacos</a:t>
            </a:r>
            <a:r>
              <a:rPr lang="en-US" sz="2400" dirty="0"/>
              <a:t> entre hombres y </a:t>
            </a:r>
            <a:r>
              <a:rPr lang="en-US" sz="2400" dirty="0" err="1"/>
              <a:t>mujeres</a:t>
            </a:r>
            <a:r>
              <a:rPr lang="en-US" sz="2400" dirty="0"/>
              <a:t>?</a:t>
            </a:r>
          </a:p>
        </p:txBody>
      </p:sp>
      <p:sp>
        <p:nvSpPr>
          <p:cNvPr id="17" name="Freeform: Shape 16">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Imagen 7">
            <a:extLst>
              <a:ext uri="{FF2B5EF4-FFF2-40B4-BE49-F238E27FC236}">
                <a16:creationId xmlns:a16="http://schemas.microsoft.com/office/drawing/2014/main" id="{89C1E927-3DC4-316F-F491-A2BC88C47724}"/>
              </a:ext>
            </a:extLst>
          </p:cNvPr>
          <p:cNvPicPr>
            <a:picLocks noChangeAspect="1"/>
          </p:cNvPicPr>
          <p:nvPr/>
        </p:nvPicPr>
        <p:blipFill>
          <a:blip r:embed="rId3"/>
          <a:stretch>
            <a:fillRect/>
          </a:stretch>
        </p:blipFill>
        <p:spPr>
          <a:xfrm>
            <a:off x="6858000" y="798648"/>
            <a:ext cx="4572000" cy="2503169"/>
          </a:xfrm>
          <a:custGeom>
            <a:avLst/>
            <a:gdLst/>
            <a:ahLst/>
            <a:cxnLst/>
            <a:rect l="l" t="t" r="r" b="b"/>
            <a:pathLst>
              <a:path w="2190749" h="2567028">
                <a:moveTo>
                  <a:pt x="0" y="0"/>
                </a:moveTo>
                <a:lnTo>
                  <a:pt x="2190749" y="0"/>
                </a:lnTo>
                <a:lnTo>
                  <a:pt x="2190749" y="2567028"/>
                </a:lnTo>
                <a:lnTo>
                  <a:pt x="0" y="2567028"/>
                </a:lnTo>
                <a:close/>
              </a:path>
            </a:pathLst>
          </a:custGeom>
        </p:spPr>
      </p:pic>
      <p:pic>
        <p:nvPicPr>
          <p:cNvPr id="6" name="Marcador de contenido 5">
            <a:extLst>
              <a:ext uri="{FF2B5EF4-FFF2-40B4-BE49-F238E27FC236}">
                <a16:creationId xmlns:a16="http://schemas.microsoft.com/office/drawing/2014/main" id="{B1CE2717-8F2B-3D98-FEAD-1CDC4588B90E}"/>
              </a:ext>
            </a:extLst>
          </p:cNvPr>
          <p:cNvPicPr>
            <a:picLocks noGrp="1" noChangeAspect="1"/>
          </p:cNvPicPr>
          <p:nvPr>
            <p:ph sz="half" idx="1"/>
          </p:nvPr>
        </p:nvPicPr>
        <p:blipFill>
          <a:blip r:embed="rId4"/>
          <a:stretch>
            <a:fillRect/>
          </a:stretch>
        </p:blipFill>
        <p:spPr>
          <a:xfrm>
            <a:off x="6239163" y="3449245"/>
            <a:ext cx="2547503" cy="2646755"/>
          </a:xfrm>
          <a:custGeom>
            <a:avLst/>
            <a:gdLst/>
            <a:ahLst/>
            <a:cxnLst/>
            <a:rect l="l" t="t" r="r" b="b"/>
            <a:pathLst>
              <a:path w="2190749" h="2567028">
                <a:moveTo>
                  <a:pt x="0" y="0"/>
                </a:moveTo>
                <a:lnTo>
                  <a:pt x="2190749" y="0"/>
                </a:lnTo>
                <a:lnTo>
                  <a:pt x="2190749" y="2567028"/>
                </a:lnTo>
                <a:lnTo>
                  <a:pt x="0" y="2567028"/>
                </a:lnTo>
                <a:close/>
              </a:path>
            </a:pathLst>
          </a:custGeom>
        </p:spPr>
      </p:pic>
      <p:pic>
        <p:nvPicPr>
          <p:cNvPr id="10" name="Imagen 9">
            <a:extLst>
              <a:ext uri="{FF2B5EF4-FFF2-40B4-BE49-F238E27FC236}">
                <a16:creationId xmlns:a16="http://schemas.microsoft.com/office/drawing/2014/main" id="{7A4499A4-7D73-2508-110C-093F4F83C43E}"/>
              </a:ext>
            </a:extLst>
          </p:cNvPr>
          <p:cNvPicPr>
            <a:picLocks noChangeAspect="1"/>
          </p:cNvPicPr>
          <p:nvPr/>
        </p:nvPicPr>
        <p:blipFill>
          <a:blip r:embed="rId5"/>
          <a:stretch>
            <a:fillRect/>
          </a:stretch>
        </p:blipFill>
        <p:spPr>
          <a:xfrm>
            <a:off x="9202302" y="3522335"/>
            <a:ext cx="2868961" cy="2503168"/>
          </a:xfrm>
          <a:custGeom>
            <a:avLst/>
            <a:gdLst/>
            <a:ahLst/>
            <a:cxnLst/>
            <a:rect l="l" t="t" r="r" b="b"/>
            <a:pathLst>
              <a:path w="2190749" h="2567028">
                <a:moveTo>
                  <a:pt x="0" y="0"/>
                </a:moveTo>
                <a:lnTo>
                  <a:pt x="2190749" y="0"/>
                </a:lnTo>
                <a:lnTo>
                  <a:pt x="2190749" y="2567028"/>
                </a:lnTo>
                <a:lnTo>
                  <a:pt x="0" y="2567028"/>
                </a:lnTo>
                <a:close/>
              </a:path>
            </a:pathLst>
          </a:custGeom>
        </p:spPr>
      </p:pic>
    </p:spTree>
    <p:extLst>
      <p:ext uri="{BB962C8B-B14F-4D97-AF65-F5344CB8AC3E}">
        <p14:creationId xmlns:p14="http://schemas.microsoft.com/office/powerpoint/2010/main" val="278985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693C41-3624-4829-77E7-EFCF4BD93735}"/>
              </a:ext>
            </a:extLst>
          </p:cNvPr>
          <p:cNvSpPr>
            <a:spLocks noGrp="1"/>
          </p:cNvSpPr>
          <p:nvPr>
            <p:ph type="title"/>
          </p:nvPr>
        </p:nvSpPr>
        <p:spPr>
          <a:xfrm>
            <a:off x="762001" y="921224"/>
            <a:ext cx="4571999" cy="1866425"/>
          </a:xfrm>
        </p:spPr>
        <p:txBody>
          <a:bodyPr vert="horz" lIns="91440" tIns="45720" rIns="91440" bIns="45720" rtlCol="0" anchor="b" anchorCtr="0">
            <a:normAutofit/>
          </a:bodyPr>
          <a:lstStyle/>
          <a:p>
            <a:r>
              <a:rPr lang="en-US" sz="4100" kern="1200" dirty="0" err="1">
                <a:solidFill>
                  <a:schemeClr val="tx1"/>
                </a:solidFill>
                <a:latin typeface="+mj-lt"/>
                <a:ea typeface="+mj-ea"/>
                <a:cs typeface="+mj-cs"/>
              </a:rPr>
              <a:t>Análisis</a:t>
            </a:r>
            <a:r>
              <a:rPr lang="en-US" sz="4100" kern="1200" dirty="0">
                <a:solidFill>
                  <a:schemeClr val="tx1"/>
                </a:solidFill>
                <a:latin typeface="+mj-lt"/>
                <a:ea typeface="+mj-ea"/>
                <a:cs typeface="+mj-cs"/>
              </a:rPr>
              <a:t> </a:t>
            </a:r>
            <a:r>
              <a:rPr lang="en-US" sz="4100" kern="1200" dirty="0" err="1">
                <a:solidFill>
                  <a:schemeClr val="tx1"/>
                </a:solidFill>
                <a:latin typeface="+mj-lt"/>
                <a:ea typeface="+mj-ea"/>
                <a:cs typeface="+mj-cs"/>
              </a:rPr>
              <a:t>Exploratorio</a:t>
            </a:r>
            <a:r>
              <a:rPr lang="en-US" sz="4100" kern="1200" dirty="0">
                <a:solidFill>
                  <a:schemeClr val="tx1"/>
                </a:solidFill>
                <a:latin typeface="+mj-lt"/>
                <a:ea typeface="+mj-ea"/>
                <a:cs typeface="+mj-cs"/>
              </a:rPr>
              <a:t> de </a:t>
            </a:r>
            <a:r>
              <a:rPr lang="en-US" sz="4100" kern="1200" dirty="0" err="1">
                <a:solidFill>
                  <a:schemeClr val="tx1"/>
                </a:solidFill>
                <a:latin typeface="+mj-lt"/>
                <a:ea typeface="+mj-ea"/>
                <a:cs typeface="+mj-cs"/>
              </a:rPr>
              <a:t>Datos</a:t>
            </a:r>
            <a:r>
              <a:rPr lang="en-US" sz="4100" kern="1200" dirty="0">
                <a:solidFill>
                  <a:schemeClr val="tx1"/>
                </a:solidFill>
                <a:latin typeface="+mj-lt"/>
                <a:ea typeface="+mj-ea"/>
                <a:cs typeface="+mj-cs"/>
              </a:rPr>
              <a:t> (EDA)</a:t>
            </a:r>
          </a:p>
        </p:txBody>
      </p:sp>
      <p:sp>
        <p:nvSpPr>
          <p:cNvPr id="4" name="Marcador de contenido 3">
            <a:extLst>
              <a:ext uri="{FF2B5EF4-FFF2-40B4-BE49-F238E27FC236}">
                <a16:creationId xmlns:a16="http://schemas.microsoft.com/office/drawing/2014/main" id="{E18D7934-47D3-825D-9594-241AF20FE5C2}"/>
              </a:ext>
            </a:extLst>
          </p:cNvPr>
          <p:cNvSpPr>
            <a:spLocks noGrp="1"/>
          </p:cNvSpPr>
          <p:nvPr>
            <p:ph sz="half" idx="2"/>
          </p:nvPr>
        </p:nvSpPr>
        <p:spPr>
          <a:xfrm>
            <a:off x="762001" y="3047999"/>
            <a:ext cx="4571999" cy="3048001"/>
          </a:xfrm>
        </p:spPr>
        <p:txBody>
          <a:bodyPr vert="horz" lIns="91440" tIns="45720" rIns="91440" bIns="45720" rtlCol="0">
            <a:normAutofit fontScale="85000" lnSpcReduction="10000"/>
          </a:bodyPr>
          <a:lstStyle/>
          <a:p>
            <a:r>
              <a:rPr lang="en-US" sz="2400" dirty="0"/>
              <a:t>¿</a:t>
            </a:r>
            <a:r>
              <a:rPr lang="en-US" sz="2400" dirty="0" err="1"/>
              <a:t>Cuántos</a:t>
            </a:r>
            <a:r>
              <a:rPr lang="en-US" sz="2400" dirty="0"/>
              <a:t> </a:t>
            </a:r>
            <a:r>
              <a:rPr lang="en-US" sz="2400" dirty="0" err="1"/>
              <a:t>pacientes</a:t>
            </a:r>
            <a:r>
              <a:rPr lang="en-US" sz="2400" dirty="0"/>
              <a:t> </a:t>
            </a:r>
            <a:r>
              <a:rPr lang="en-US" sz="2400" dirty="0" err="1"/>
              <a:t>han</a:t>
            </a:r>
            <a:r>
              <a:rPr lang="en-US" sz="2400" dirty="0"/>
              <a:t> </a:t>
            </a:r>
            <a:r>
              <a:rPr lang="en-US" sz="2400" dirty="0" err="1"/>
              <a:t>tenido</a:t>
            </a:r>
            <a:r>
              <a:rPr lang="en-US" sz="2400" dirty="0"/>
              <a:t> un </a:t>
            </a:r>
            <a:r>
              <a:rPr lang="en-US" sz="2400" dirty="0" err="1"/>
              <a:t>ataque</a:t>
            </a:r>
            <a:r>
              <a:rPr lang="en-US" sz="2400" dirty="0"/>
              <a:t> </a:t>
            </a:r>
            <a:r>
              <a:rPr lang="en-US" sz="2400" dirty="0" err="1"/>
              <a:t>cardíaco</a:t>
            </a:r>
            <a:r>
              <a:rPr lang="en-US" sz="2400" dirty="0"/>
              <a:t>?</a:t>
            </a:r>
          </a:p>
          <a:p>
            <a:r>
              <a:rPr lang="en-US" sz="2400" dirty="0"/>
              <a:t>¿Hay </a:t>
            </a:r>
            <a:r>
              <a:rPr lang="en-US" sz="2400" dirty="0" err="1"/>
              <a:t>una</a:t>
            </a:r>
            <a:r>
              <a:rPr lang="en-US" sz="2400" dirty="0"/>
              <a:t> </a:t>
            </a:r>
            <a:r>
              <a:rPr lang="en-US" sz="2400" dirty="0" err="1"/>
              <a:t>diferencia</a:t>
            </a:r>
            <a:r>
              <a:rPr lang="en-US" sz="2400" dirty="0"/>
              <a:t> </a:t>
            </a:r>
            <a:r>
              <a:rPr lang="en-US" sz="2400" dirty="0" err="1"/>
              <a:t>significativa</a:t>
            </a:r>
            <a:r>
              <a:rPr lang="en-US" sz="2400" dirty="0"/>
              <a:t> </a:t>
            </a:r>
            <a:r>
              <a:rPr lang="en-US" sz="2400" dirty="0" err="1"/>
              <a:t>en</a:t>
            </a:r>
            <a:r>
              <a:rPr lang="en-US" sz="2400" dirty="0"/>
              <a:t> la </a:t>
            </a:r>
            <a:r>
              <a:rPr lang="en-US" sz="2400" dirty="0" err="1"/>
              <a:t>incidencia</a:t>
            </a:r>
            <a:r>
              <a:rPr lang="en-US" sz="2400" dirty="0"/>
              <a:t> de </a:t>
            </a:r>
            <a:r>
              <a:rPr lang="en-US" sz="2400" dirty="0" err="1"/>
              <a:t>ataques</a:t>
            </a:r>
            <a:r>
              <a:rPr lang="en-US" sz="2400" dirty="0"/>
              <a:t> </a:t>
            </a:r>
            <a:r>
              <a:rPr lang="en-US" sz="2400" dirty="0" err="1"/>
              <a:t>cardíacos</a:t>
            </a:r>
            <a:r>
              <a:rPr lang="en-US" sz="2400" dirty="0"/>
              <a:t> entre hombres y </a:t>
            </a:r>
            <a:r>
              <a:rPr lang="en-US" sz="2400" dirty="0" err="1"/>
              <a:t>mujeres</a:t>
            </a:r>
            <a:r>
              <a:rPr lang="en-US" sz="2400" dirty="0"/>
              <a:t>?</a:t>
            </a:r>
          </a:p>
        </p:txBody>
      </p:sp>
      <p:sp>
        <p:nvSpPr>
          <p:cNvPr id="17" name="Freeform: Shape 16">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Marcador de contenido 4">
            <a:extLst>
              <a:ext uri="{FF2B5EF4-FFF2-40B4-BE49-F238E27FC236}">
                <a16:creationId xmlns:a16="http://schemas.microsoft.com/office/drawing/2014/main" id="{4E7D09E4-A36A-B3AB-0986-4EA35937CB63}"/>
              </a:ext>
            </a:extLst>
          </p:cNvPr>
          <p:cNvSpPr>
            <a:spLocks noGrp="1"/>
          </p:cNvSpPr>
          <p:nvPr>
            <p:ph sz="half" idx="1"/>
          </p:nvPr>
        </p:nvSpPr>
        <p:spPr>
          <a:xfrm>
            <a:off x="7186609" y="1905000"/>
            <a:ext cx="4572000" cy="3048000"/>
          </a:xfrm>
        </p:spPr>
        <p:txBody>
          <a:bodyPr>
            <a:normAutofit fontScale="85000" lnSpcReduction="10000"/>
          </a:bodyPr>
          <a:lstStyle/>
          <a:p>
            <a:pPr marL="0" indent="0">
              <a:buNone/>
            </a:pPr>
            <a:r>
              <a:rPr lang="es-ES" sz="2400" dirty="0"/>
              <a:t>De los gráficos anteriores, observamos a 141 mujeres con ataques cardíacos sobre las 2994 indicadas anteriormente (4,7%), mientras que en el género masculino hay 108 sobre los 2115 (5,10%). Esto hace indicar, aparentemente, que puede haber una propensión, por algún factor a analizar, sobre los hombres a padecer ataques cardíacos.</a:t>
            </a:r>
          </a:p>
          <a:p>
            <a:endParaRPr lang="es-ES" dirty="0"/>
          </a:p>
        </p:txBody>
      </p:sp>
    </p:spTree>
    <p:extLst>
      <p:ext uri="{BB962C8B-B14F-4D97-AF65-F5344CB8AC3E}">
        <p14:creationId xmlns:p14="http://schemas.microsoft.com/office/powerpoint/2010/main" val="2503133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F3C38071-6604-B437-8A67-F8C73F638771}"/>
              </a:ext>
            </a:extLst>
          </p:cNvPr>
          <p:cNvPicPr>
            <a:picLocks noChangeAspect="1"/>
          </p:cNvPicPr>
          <p:nvPr/>
        </p:nvPicPr>
        <p:blipFill>
          <a:blip r:embed="rId2"/>
          <a:stretch>
            <a:fillRect/>
          </a:stretch>
        </p:blipFill>
        <p:spPr>
          <a:xfrm>
            <a:off x="762000" y="1158480"/>
            <a:ext cx="4670612" cy="3631400"/>
          </a:xfrm>
          <a:prstGeom prst="rect">
            <a:avLst/>
          </a:prstGeom>
        </p:spPr>
      </p:pic>
      <p:grpSp>
        <p:nvGrpSpPr>
          <p:cNvPr id="23"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0141718C-BC77-7F11-55D7-40D7BDCCFFAF}"/>
              </a:ext>
            </a:extLst>
          </p:cNvPr>
          <p:cNvSpPr>
            <a:spLocks noGrp="1"/>
          </p:cNvSpPr>
          <p:nvPr>
            <p:ph type="title"/>
          </p:nvPr>
        </p:nvSpPr>
        <p:spPr>
          <a:xfrm>
            <a:off x="6044452" y="790900"/>
            <a:ext cx="5289177" cy="2727367"/>
          </a:xfrm>
        </p:spPr>
        <p:txBody>
          <a:bodyPr vert="horz" lIns="91440" tIns="45720" rIns="91440" bIns="45720" rtlCol="0" anchor="b" anchorCtr="0">
            <a:normAutofit/>
          </a:bodyPr>
          <a:lstStyle/>
          <a:p>
            <a:r>
              <a:rPr lang="en-US" sz="5600"/>
              <a:t>Análisis Exploratorio de Datos (EDA)</a:t>
            </a:r>
          </a:p>
        </p:txBody>
      </p:sp>
      <p:sp>
        <p:nvSpPr>
          <p:cNvPr id="3" name="Marcador de contenido 2">
            <a:extLst>
              <a:ext uri="{FF2B5EF4-FFF2-40B4-BE49-F238E27FC236}">
                <a16:creationId xmlns:a16="http://schemas.microsoft.com/office/drawing/2014/main" id="{CDF0BC8C-CB49-724B-B40F-7AA276B9F993}"/>
              </a:ext>
            </a:extLst>
          </p:cNvPr>
          <p:cNvSpPr>
            <a:spLocks noGrp="1"/>
          </p:cNvSpPr>
          <p:nvPr>
            <p:ph sz="half" idx="1"/>
          </p:nvPr>
        </p:nvSpPr>
        <p:spPr>
          <a:xfrm>
            <a:off x="6044452" y="3809999"/>
            <a:ext cx="3939990" cy="1111625"/>
          </a:xfrm>
        </p:spPr>
        <p:txBody>
          <a:bodyPr vert="horz" lIns="91440" tIns="45720" rIns="91440" bIns="45720" rtlCol="0">
            <a:normAutofit/>
          </a:bodyPr>
          <a:lstStyle/>
          <a:p>
            <a:pPr marL="0" indent="0">
              <a:buNone/>
            </a:pPr>
            <a:r>
              <a:rPr lang="en-US" sz="2400"/>
              <a:t>¿Hay una relación entre la edad y la incidencia de ataques cardíacos?</a:t>
            </a:r>
          </a:p>
        </p:txBody>
      </p:sp>
    </p:spTree>
    <p:extLst>
      <p:ext uri="{BB962C8B-B14F-4D97-AF65-F5344CB8AC3E}">
        <p14:creationId xmlns:p14="http://schemas.microsoft.com/office/powerpoint/2010/main" val="149062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1718C-BC77-7F11-55D7-40D7BDCCFFAF}"/>
              </a:ext>
            </a:extLst>
          </p:cNvPr>
          <p:cNvSpPr>
            <a:spLocks noGrp="1"/>
          </p:cNvSpPr>
          <p:nvPr>
            <p:ph type="title"/>
          </p:nvPr>
        </p:nvSpPr>
        <p:spPr>
          <a:xfrm>
            <a:off x="1232019" y="558326"/>
            <a:ext cx="9144000" cy="1263649"/>
          </a:xfrm>
        </p:spPr>
        <p:txBody>
          <a:bodyPr/>
          <a:lstStyle/>
          <a:p>
            <a:r>
              <a:rPr lang="en-US" sz="4400" kern="1200" dirty="0" err="1">
                <a:solidFill>
                  <a:schemeClr val="tx1"/>
                </a:solidFill>
                <a:latin typeface="+mj-lt"/>
                <a:ea typeface="+mj-ea"/>
                <a:cs typeface="+mj-cs"/>
              </a:rPr>
              <a:t>Análisis</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Exploratorio</a:t>
            </a:r>
            <a:r>
              <a:rPr lang="en-US" sz="4400" kern="1200" dirty="0">
                <a:solidFill>
                  <a:schemeClr val="tx1"/>
                </a:solidFill>
                <a:latin typeface="+mj-lt"/>
                <a:ea typeface="+mj-ea"/>
                <a:cs typeface="+mj-cs"/>
              </a:rPr>
              <a:t> de </a:t>
            </a:r>
            <a:r>
              <a:rPr lang="en-US" sz="4400" kern="1200" dirty="0" err="1">
                <a:solidFill>
                  <a:schemeClr val="tx1"/>
                </a:solidFill>
                <a:latin typeface="+mj-lt"/>
                <a:ea typeface="+mj-ea"/>
                <a:cs typeface="+mj-cs"/>
              </a:rPr>
              <a:t>Datos</a:t>
            </a:r>
            <a:r>
              <a:rPr lang="en-US" sz="4400" kern="1200" dirty="0">
                <a:solidFill>
                  <a:schemeClr val="tx1"/>
                </a:solidFill>
                <a:latin typeface="+mj-lt"/>
                <a:ea typeface="+mj-ea"/>
                <a:cs typeface="+mj-cs"/>
              </a:rPr>
              <a:t> (EDA)</a:t>
            </a:r>
            <a:endParaRPr lang="es-ES" dirty="0"/>
          </a:p>
        </p:txBody>
      </p:sp>
      <p:sp>
        <p:nvSpPr>
          <p:cNvPr id="3" name="Marcador de contenido 2">
            <a:extLst>
              <a:ext uri="{FF2B5EF4-FFF2-40B4-BE49-F238E27FC236}">
                <a16:creationId xmlns:a16="http://schemas.microsoft.com/office/drawing/2014/main" id="{CDF0BC8C-CB49-724B-B40F-7AA276B9F993}"/>
              </a:ext>
            </a:extLst>
          </p:cNvPr>
          <p:cNvSpPr>
            <a:spLocks noGrp="1"/>
          </p:cNvSpPr>
          <p:nvPr>
            <p:ph sz="half" idx="1"/>
          </p:nvPr>
        </p:nvSpPr>
        <p:spPr>
          <a:xfrm>
            <a:off x="773569" y="2787649"/>
            <a:ext cx="4572000" cy="3048000"/>
          </a:xfrm>
        </p:spPr>
        <p:txBody>
          <a:bodyPr/>
          <a:lstStyle/>
          <a:p>
            <a:r>
              <a:rPr lang="en-US" sz="2800" dirty="0"/>
              <a:t>¿Hay </a:t>
            </a:r>
            <a:r>
              <a:rPr lang="en-US" sz="2800" dirty="0" err="1"/>
              <a:t>una</a:t>
            </a:r>
            <a:r>
              <a:rPr lang="en-US" sz="2800" dirty="0"/>
              <a:t> </a:t>
            </a:r>
            <a:r>
              <a:rPr lang="en-US" sz="2800" dirty="0" err="1"/>
              <a:t>relación</a:t>
            </a:r>
            <a:r>
              <a:rPr lang="en-US" sz="2800" dirty="0"/>
              <a:t> entre la </a:t>
            </a:r>
            <a:r>
              <a:rPr lang="en-US" sz="2800" dirty="0" err="1"/>
              <a:t>edad</a:t>
            </a:r>
            <a:r>
              <a:rPr lang="en-US" sz="2800" dirty="0"/>
              <a:t> y </a:t>
            </a:r>
            <a:r>
              <a:rPr lang="es-ES" sz="2800" dirty="0"/>
              <a:t>la</a:t>
            </a:r>
            <a:r>
              <a:rPr lang="en-US" sz="2800" dirty="0"/>
              <a:t> </a:t>
            </a:r>
            <a:r>
              <a:rPr lang="en-US" sz="2800" dirty="0" err="1"/>
              <a:t>incidencia</a:t>
            </a:r>
            <a:r>
              <a:rPr lang="en-US" sz="2800" dirty="0"/>
              <a:t> de </a:t>
            </a:r>
            <a:r>
              <a:rPr lang="en-US" sz="2800" dirty="0" err="1"/>
              <a:t>ataques</a:t>
            </a:r>
            <a:r>
              <a:rPr lang="en-US" sz="2800" dirty="0"/>
              <a:t> </a:t>
            </a:r>
            <a:r>
              <a:rPr lang="en-US" sz="2800" dirty="0" err="1"/>
              <a:t>cardíacos</a:t>
            </a:r>
            <a:r>
              <a:rPr lang="en-US" sz="2800" dirty="0"/>
              <a:t>?</a:t>
            </a:r>
          </a:p>
        </p:txBody>
      </p:sp>
      <p:sp>
        <p:nvSpPr>
          <p:cNvPr id="4" name="Marcador de contenido 2">
            <a:extLst>
              <a:ext uri="{FF2B5EF4-FFF2-40B4-BE49-F238E27FC236}">
                <a16:creationId xmlns:a16="http://schemas.microsoft.com/office/drawing/2014/main" id="{F7B2280F-6FC6-1581-41CC-349C44D9F5BC}"/>
              </a:ext>
            </a:extLst>
          </p:cNvPr>
          <p:cNvSpPr txBox="1">
            <a:spLocks/>
          </p:cNvSpPr>
          <p:nvPr/>
        </p:nvSpPr>
        <p:spPr>
          <a:xfrm>
            <a:off x="6250686" y="2787649"/>
            <a:ext cx="4572000" cy="30480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s-ES" dirty="0"/>
              <a:t>En la gráfica anterior, se puede observar que la mayoría de las personas en el rango de anciano, es decir, mayores de 65 años, tienen un mayor número de ataques cardíacos. Este hecho sugiere que la edad es un factor importante en el desarrollo de enfermedades cardíacas</a:t>
            </a:r>
          </a:p>
        </p:txBody>
      </p:sp>
      <p:pic>
        <p:nvPicPr>
          <p:cNvPr id="6" name="Imagen 5" descr="Médico administrando una aguja">
            <a:extLst>
              <a:ext uri="{FF2B5EF4-FFF2-40B4-BE49-F238E27FC236}">
                <a16:creationId xmlns:a16="http://schemas.microsoft.com/office/drawing/2014/main" id="{4321A40F-75C9-AA63-571A-066607C8A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241" y="4470400"/>
            <a:ext cx="2958067" cy="1974214"/>
          </a:xfrm>
          <a:prstGeom prst="rect">
            <a:avLst/>
          </a:prstGeom>
        </p:spPr>
      </p:pic>
    </p:spTree>
    <p:extLst>
      <p:ext uri="{BB962C8B-B14F-4D97-AF65-F5344CB8AC3E}">
        <p14:creationId xmlns:p14="http://schemas.microsoft.com/office/powerpoint/2010/main" val="3476766637"/>
      </p:ext>
    </p:extLst>
  </p:cSld>
  <p:clrMapOvr>
    <a:masterClrMapping/>
  </p:clrMapOvr>
</p:sld>
</file>

<file path=ppt/theme/theme1.xml><?xml version="1.0" encoding="utf-8"?>
<a:theme xmlns:a="http://schemas.openxmlformats.org/drawingml/2006/main" name="Torn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208</TotalTime>
  <Words>1678</Words>
  <Application>Microsoft Office PowerPoint</Application>
  <PresentationFormat>Panorámica</PresentationFormat>
  <Paragraphs>77</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Söhne</vt:lpstr>
      <vt:lpstr>Verdana Pro</vt:lpstr>
      <vt:lpstr>Verdana Pro Cond SemiBold</vt:lpstr>
      <vt:lpstr>TornVTI</vt:lpstr>
      <vt:lpstr>¿Podemos predecir pacientes con ataques cardíacos?</vt:lpstr>
      <vt:lpstr>Introducción al problema</vt:lpstr>
      <vt:lpstr>Contexto</vt:lpstr>
      <vt:lpstr>Objetivo</vt:lpstr>
      <vt:lpstr>Datos</vt:lpstr>
      <vt:lpstr>Análisis Exploratorio de Datos (EDA)</vt:lpstr>
      <vt:lpstr>Análisis Exploratorio de Datos (EDA)</vt:lpstr>
      <vt:lpstr>Análisis Exploratorio de Datos (EDA)</vt:lpstr>
      <vt:lpstr>Análisis Exploratorio de Datos (EDA)</vt:lpstr>
      <vt:lpstr>Análisis Exploratorio de Datos (EDA)</vt:lpstr>
      <vt:lpstr>Análisis Exploratorio de Datos (EDA)</vt:lpstr>
      <vt:lpstr>Análisis Exploratorio de Datos (EDA)</vt:lpstr>
      <vt:lpstr>Conclusiones EDA</vt:lpstr>
      <vt:lpstr>Machine Learning</vt:lpstr>
      <vt:lpstr>Preprocesamiento de datos</vt:lpstr>
      <vt:lpstr>Selección del modelo</vt:lpstr>
      <vt:lpstr>Resultados</vt:lpstr>
      <vt:lpstr>Conclusiones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¿Podemos predecir pacientes con ataques cardíacos?</dc:title>
  <dc:creator>Pablo Pan Veira</dc:creator>
  <cp:lastModifiedBy>Pablo Pan Veira</cp:lastModifiedBy>
  <cp:revision>9</cp:revision>
  <dcterms:created xsi:type="dcterms:W3CDTF">2023-02-22T19:11:37Z</dcterms:created>
  <dcterms:modified xsi:type="dcterms:W3CDTF">2023-05-13T11:55:29Z</dcterms:modified>
</cp:coreProperties>
</file>